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9" r:id="rId3"/>
    <p:sldId id="258" r:id="rId4"/>
    <p:sldId id="260" r:id="rId5"/>
    <p:sldId id="278" r:id="rId6"/>
    <p:sldId id="257" r:id="rId7"/>
    <p:sldId id="263" r:id="rId8"/>
    <p:sldId id="277" r:id="rId9"/>
    <p:sldId id="280" r:id="rId10"/>
    <p:sldId id="270" r:id="rId11"/>
    <p:sldId id="272" r:id="rId12"/>
    <p:sldId id="273" r:id="rId13"/>
    <p:sldId id="276" r:id="rId14"/>
    <p:sldId id="306" r:id="rId15"/>
    <p:sldId id="303" r:id="rId16"/>
    <p:sldId id="304" r:id="rId17"/>
    <p:sldId id="309" r:id="rId18"/>
    <p:sldId id="310" r:id="rId19"/>
    <p:sldId id="279" r:id="rId20"/>
    <p:sldId id="286" r:id="rId21"/>
    <p:sldId id="293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5" r:id="rId31"/>
    <p:sldId id="301" r:id="rId32"/>
    <p:sldId id="294" r:id="rId33"/>
    <p:sldId id="291" r:id="rId34"/>
    <p:sldId id="299" r:id="rId35"/>
    <p:sldId id="262" r:id="rId36"/>
    <p:sldId id="292" r:id="rId37"/>
    <p:sldId id="300" r:id="rId38"/>
    <p:sldId id="297" r:id="rId39"/>
    <p:sldId id="298" r:id="rId40"/>
    <p:sldId id="305" r:id="rId41"/>
    <p:sldId id="307" r:id="rId42"/>
    <p:sldId id="308" r:id="rId43"/>
    <p:sldId id="30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3154E7-B499-44F0-BAB0-87AD51BAAC30}" v="1" dt="2019-02-01T20:49:23.577"/>
    <p1510:client id="{244CD63F-F8CB-42E4-97B6-0F3D50DC5776}" v="1254" dt="2019-02-01T11:53:00.064"/>
    <p1510:client id="{DED28E99-C73F-4E8B-B20A-4EB6E08B3CA9}" v="1" dt="2019-02-01T08:42:16.888"/>
    <p1510:client id="{EBEE7EF1-DCB8-4BA2-BAD0-89DCA3317C26}" v="205" dt="2019-02-02T02:08:15.632"/>
    <p1510:client id="{B872808D-C64E-490D-9683-880C5476A55B}" v="43" dt="2019-02-01T10:05:30.374"/>
    <p1510:client id="{59C10329-C8A6-47D2-96E0-9D2FCE9E3685}" v="292" dt="2019-02-01T19:33:29.985"/>
    <p1510:client id="{E5F857D9-2E6E-4DA5-B21B-915339D61F8E}" v="3" dt="2019-02-01T10:11:31.808"/>
    <p1510:client id="{14B6AF43-7712-4782-B779-48B8883D4FBA}" v="613" dt="2019-02-01T19:21:11.798"/>
    <p1510:client id="{6C90E451-E4A8-4829-B38B-673D63968CE8}" v="7" dt="2019-02-01T21:44:04.083"/>
    <p1510:client id="{CE457215-E6C8-4E26-B06D-92C7EE58D208}" v="1858" dt="2019-02-02T02:10:15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CE1AD-3810-4AF6-8A5F-73E99E87606A}" type="datetimeFigureOut">
              <a:rPr lang="it-IT"/>
              <a:t>01/02/2019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FD5A5-8ED4-45CB-B7BE-5D578E684755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39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FD5A5-8ED4-45CB-B7BE-5D578E684755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80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1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46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492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6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853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421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95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05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7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52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2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18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65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2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8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4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977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athworks.com/steve/2013/11/19/watershed-transform-question-from-tech-support/" TargetMode="External"/><Relationship Id="rId2" Type="http://schemas.openxmlformats.org/officeDocument/2006/relationships/hyperlink" Target="https://pdfs.semanticscholar.org/1af5/293e7e270d35be5eca28cd904d1e8fc9219c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2D83F9-EAB7-4798-B4D6-4230F57C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it-IT" dirty="0">
                <a:latin typeface="Calisto MT"/>
                <a:ea typeface="Arial" charset="0"/>
                <a:cs typeface="Arial" charset="0"/>
              </a:rPr>
              <a:t>Products </a:t>
            </a:r>
            <a:r>
              <a:rPr lang="it-IT" err="1">
                <a:latin typeface="Calisto MT"/>
                <a:ea typeface="Arial" charset="0"/>
                <a:cs typeface="Arial" charset="0"/>
              </a:rPr>
              <a:t>classifier</a:t>
            </a:r>
            <a:endParaRPr lang="it-IT">
              <a:latin typeface="Calisto MT"/>
              <a:ea typeface="Arial" charset="0"/>
              <a:cs typeface="Arial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2A6AA0-C884-4D4F-B5D3-99395CEC8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522" y="1097280"/>
            <a:ext cx="3692451" cy="4626863"/>
          </a:xfrm>
        </p:spPr>
        <p:txBody>
          <a:bodyPr anchor="ctr">
            <a:normAutofit/>
          </a:bodyPr>
          <a:lstStyle/>
          <a:p>
            <a:pPr algn="r"/>
            <a:r>
              <a:rPr lang="it-IT">
                <a:latin typeface="Arial"/>
                <a:cs typeface="Arial"/>
              </a:rPr>
              <a:t>Sorrentino Alessandro, 815999</a:t>
            </a:r>
          </a:p>
          <a:p>
            <a:pPr algn="r"/>
            <a:r>
              <a:rPr lang="it-IT">
                <a:latin typeface="Arial"/>
                <a:cs typeface="Arial"/>
              </a:rPr>
              <a:t>Ratti Burt, 816243</a:t>
            </a:r>
          </a:p>
          <a:p>
            <a:pPr algn="r"/>
            <a:r>
              <a:rPr lang="it-IT" err="1">
                <a:latin typeface="Arial"/>
                <a:cs typeface="Arial"/>
              </a:rPr>
              <a:t>Zuccarella</a:t>
            </a:r>
            <a:r>
              <a:rPr lang="it-IT">
                <a:latin typeface="Arial"/>
                <a:cs typeface="Arial"/>
              </a:rPr>
              <a:t> Stefano, 816482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0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1B894B-85FD-4495-BF65-F7C40FEE5DBD}"/>
              </a:ext>
            </a:extLst>
          </p:cNvPr>
          <p:cNvSpPr/>
          <p:nvPr/>
        </p:nvSpPr>
        <p:spPr>
          <a:xfrm>
            <a:off x="8406893" y="-3676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8693" y="-2167"/>
            <a:ext cx="4270153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pic>
        <p:nvPicPr>
          <p:cNvPr id="20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F1D5FF-55FE-418F-A925-BD32505AC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99" r="-316" b="11944"/>
          <a:stretch/>
        </p:blipFill>
        <p:spPr>
          <a:xfrm>
            <a:off x="9045200" y="-14249"/>
            <a:ext cx="1975618" cy="6869996"/>
          </a:xfrm>
          <a:prstGeom prst="rect">
            <a:avLst/>
          </a:prstGeom>
        </p:spPr>
      </p:pic>
      <p:pic>
        <p:nvPicPr>
          <p:cNvPr id="21" name="Immagine 21" descr="Immagine che contiene testo, libro, regina&#10;&#10;Descrizione generata con affidabilità molto elevata">
            <a:extLst>
              <a:ext uri="{FF2B5EF4-FFF2-40B4-BE49-F238E27FC236}">
                <a16:creationId xmlns:a16="http://schemas.microsoft.com/office/drawing/2014/main" id="{31BD723F-10D4-42D8-833D-360CED29F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031020"/>
            <a:ext cx="7579782" cy="54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4393E-5B5E-43E8-9D1A-3BBA8C13462C}"/>
              </a:ext>
            </a:extLst>
          </p:cNvPr>
          <p:cNvSpPr/>
          <p:nvPr/>
        </p:nvSpPr>
        <p:spPr>
          <a:xfrm>
            <a:off x="8421089" y="2520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9621" y="-4233"/>
            <a:ext cx="4480012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ADA0F4-5968-45F5-B417-B096A949165C}"/>
              </a:ext>
            </a:extLst>
          </p:cNvPr>
          <p:cNvSpPr/>
          <p:nvPr/>
        </p:nvSpPr>
        <p:spPr>
          <a:xfrm>
            <a:off x="6196360" y="1076092"/>
            <a:ext cx="133815" cy="121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C2B5C9A-B026-4FA7-9D4F-146ECDF5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8" t="5184" r="16195" b="20410"/>
          <a:stretch/>
        </p:blipFill>
        <p:spPr>
          <a:xfrm>
            <a:off x="8980221" y="-15216"/>
            <a:ext cx="2136154" cy="6864514"/>
          </a:xfrm>
          <a:prstGeom prst="rect">
            <a:avLst/>
          </a:prstGeom>
        </p:spPr>
      </p:pic>
      <p:pic>
        <p:nvPicPr>
          <p:cNvPr id="15" name="Immagine 15" descr="Immagine che contiene testo, regina, libro&#10;&#10;Descrizione generata con affidabilità molto elevata">
            <a:extLst>
              <a:ext uri="{FF2B5EF4-FFF2-40B4-BE49-F238E27FC236}">
                <a16:creationId xmlns:a16="http://schemas.microsoft.com/office/drawing/2014/main" id="{1F0557AE-752E-4C9F-BDCF-A92C1E2B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031021"/>
            <a:ext cx="7611533" cy="5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6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4003762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BA131-3A91-4B22-8AD7-805B3C0D9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67" t="10208" r="18571" b="22608"/>
          <a:stretch/>
        </p:blipFill>
        <p:spPr>
          <a:xfrm>
            <a:off x="9003924" y="-2036"/>
            <a:ext cx="2160288" cy="6867382"/>
          </a:xfrm>
          <a:prstGeom prst="rect">
            <a:avLst/>
          </a:prstGeom>
        </p:spPr>
      </p:pic>
      <p:pic>
        <p:nvPicPr>
          <p:cNvPr id="12" name="Immagine 12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C5D98C5F-A3B1-43AC-9D7E-C0BF7DCD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031020"/>
            <a:ext cx="7600950" cy="5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5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" y="76303"/>
            <a:ext cx="3052553" cy="648304"/>
          </a:xfrm>
        </p:spPr>
        <p:txBody>
          <a:bodyPr>
            <a:normAutofit fontScale="90000"/>
          </a:bodyPr>
          <a:lstStyle/>
          <a:p>
            <a:r>
              <a:rPr lang="it-IT" err="1"/>
              <a:t>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C9B6-9A9B-4DB4-BDBC-3F7AA13EA24A}"/>
              </a:ext>
            </a:extLst>
          </p:cNvPr>
          <p:cNvSpPr/>
          <p:nvPr/>
        </p:nvSpPr>
        <p:spPr>
          <a:xfrm>
            <a:off x="8421087" y="2518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8DC380F-BB23-434F-8E8F-4817DDCA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40" y="-115229"/>
            <a:ext cx="2140904" cy="6357434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A47F8026-7BE8-48DB-9A30-C0EB1E95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" b="535"/>
          <a:stretch/>
        </p:blipFill>
        <p:spPr>
          <a:xfrm>
            <a:off x="3230949" y="290790"/>
            <a:ext cx="4568966" cy="63553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5364D1-8EAE-469D-801F-0DDD731314A5}"/>
              </a:ext>
            </a:extLst>
          </p:cNvPr>
          <p:cNvSpPr/>
          <p:nvPr/>
        </p:nvSpPr>
        <p:spPr>
          <a:xfrm>
            <a:off x="5861823" y="4278969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656A8C-AADE-42A7-B1BD-60C04044B4D2}"/>
              </a:ext>
            </a:extLst>
          </p:cNvPr>
          <p:cNvSpPr/>
          <p:nvPr/>
        </p:nvSpPr>
        <p:spPr>
          <a:xfrm>
            <a:off x="5861822" y="1063700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B7A5D-7B07-4980-9D95-C33C7A1D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91" y="178279"/>
            <a:ext cx="10353762" cy="970450"/>
          </a:xfrm>
        </p:spPr>
        <p:txBody>
          <a:bodyPr/>
          <a:lstStyle/>
          <a:p>
            <a:r>
              <a:rPr lang="it-IT"/>
              <a:t>Watershed Transform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DF79E-39FE-4CE4-A54C-905D2BB5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36" y="1286330"/>
            <a:ext cx="7358604" cy="4905417"/>
          </a:xfrm>
        </p:spPr>
        <p:txBody>
          <a:bodyPr>
            <a:normAutofit/>
          </a:bodyPr>
          <a:lstStyle/>
          <a:p>
            <a:pPr indent="-305435" algn="just"/>
            <a:r>
              <a:rPr lang="it-IT" sz="1600" dirty="0">
                <a:latin typeface="Arial"/>
                <a:cs typeface="Arial"/>
              </a:rPr>
              <a:t>Input: </a:t>
            </a:r>
            <a:r>
              <a:rPr lang="it-IT" sz="1600" dirty="0" err="1">
                <a:latin typeface="Arial"/>
                <a:cs typeface="Arial"/>
              </a:rPr>
              <a:t>Greyscale</a:t>
            </a:r>
            <a:r>
              <a:rPr lang="it-IT" sz="1600" dirty="0">
                <a:latin typeface="Arial"/>
                <a:cs typeface="Arial"/>
              </a:rPr>
              <a:t> Image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The image can be </a:t>
            </a:r>
            <a:r>
              <a:rPr lang="it-IT" sz="1600" err="1">
                <a:latin typeface="Arial"/>
                <a:cs typeface="Arial"/>
              </a:rPr>
              <a:t>seen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 dirty="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topological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surface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where</a:t>
            </a:r>
            <a:r>
              <a:rPr lang="it-IT" sz="1600" dirty="0">
                <a:latin typeface="Arial"/>
                <a:cs typeface="Arial"/>
              </a:rPr>
              <a:t> pixel </a:t>
            </a:r>
            <a:r>
              <a:rPr lang="it-IT" sz="1600" err="1">
                <a:latin typeface="Arial"/>
                <a:cs typeface="Arial"/>
              </a:rPr>
              <a:t>values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correspond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heights</a:t>
            </a:r>
            <a:r>
              <a:rPr lang="it-IT" sz="1600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main</a:t>
            </a:r>
            <a:r>
              <a:rPr lang="it-IT" sz="1600" dirty="0">
                <a:latin typeface="Arial"/>
                <a:cs typeface="Arial"/>
              </a:rPr>
              <a:t> idea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to flood from </a:t>
            </a:r>
            <a:r>
              <a:rPr lang="it-IT" sz="1600" err="1">
                <a:latin typeface="Arial"/>
                <a:cs typeface="Arial"/>
              </a:rPr>
              <a:t>below</a:t>
            </a:r>
            <a:r>
              <a:rPr lang="it-IT" sz="1600" dirty="0">
                <a:latin typeface="Arial"/>
                <a:cs typeface="Arial"/>
              </a:rPr>
              <a:t> (</a:t>
            </a:r>
            <a:r>
              <a:rPr lang="it-IT" sz="1600" err="1">
                <a:latin typeface="Arial"/>
                <a:cs typeface="Arial"/>
              </a:rPr>
              <a:t>local</a:t>
            </a:r>
            <a:r>
              <a:rPr lang="it-IT" sz="1600" dirty="0">
                <a:latin typeface="Arial"/>
                <a:cs typeface="Arial"/>
              </a:rPr>
              <a:t> minimum) the </a:t>
            </a:r>
            <a:r>
              <a:rPr lang="it-IT" sz="1600" err="1">
                <a:latin typeface="Arial"/>
                <a:cs typeface="Arial"/>
              </a:rPr>
              <a:t>surface</a:t>
            </a:r>
            <a:r>
              <a:rPr lang="it-IT" sz="1600" dirty="0">
                <a:latin typeface="Arial"/>
                <a:cs typeface="Arial"/>
              </a:rPr>
              <a:t> with water </a:t>
            </a:r>
            <a:r>
              <a:rPr lang="it-IT" sz="1600" err="1">
                <a:latin typeface="Arial"/>
                <a:cs typeface="Arial"/>
              </a:rPr>
              <a:t>at</a:t>
            </a:r>
            <a:r>
              <a:rPr lang="it-IT" sz="1600" dirty="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uniform</a:t>
            </a:r>
            <a:r>
              <a:rPr lang="it-IT" sz="1600" dirty="0">
                <a:latin typeface="Arial"/>
                <a:cs typeface="Arial"/>
              </a:rPr>
              <a:t> rate. </a:t>
            </a:r>
            <a:r>
              <a:rPr lang="it-IT" sz="1600" err="1">
                <a:latin typeface="Arial"/>
                <a:cs typeface="Arial"/>
              </a:rPr>
              <a:t>When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two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flooded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regions</a:t>
            </a:r>
            <a:r>
              <a:rPr lang="it-IT" sz="1600" dirty="0">
                <a:latin typeface="Arial"/>
                <a:cs typeface="Arial"/>
              </a:rPr>
              <a:t> from separate </a:t>
            </a:r>
            <a:r>
              <a:rPr lang="it-IT" sz="1600" err="1">
                <a:latin typeface="Arial"/>
                <a:cs typeface="Arial"/>
              </a:rPr>
              <a:t>catchment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basins</a:t>
            </a:r>
            <a:r>
              <a:rPr lang="it-IT" sz="1600" dirty="0">
                <a:latin typeface="Arial"/>
                <a:cs typeface="Arial"/>
              </a:rPr>
              <a:t> collide, a </a:t>
            </a:r>
            <a:r>
              <a:rPr lang="it-IT" sz="1600" err="1">
                <a:latin typeface="Arial"/>
                <a:cs typeface="Arial"/>
              </a:rPr>
              <a:t>watershed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ridge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created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avoid</a:t>
            </a:r>
            <a:r>
              <a:rPr lang="it-IT" sz="1600" dirty="0">
                <a:latin typeface="Arial"/>
                <a:cs typeface="Arial"/>
              </a:rPr>
              <a:t> the merger (</a:t>
            </a:r>
            <a:r>
              <a:rPr lang="it-IT" sz="1600" err="1">
                <a:latin typeface="Arial"/>
                <a:cs typeface="Arial"/>
              </a:rPr>
              <a:t>edge</a:t>
            </a:r>
            <a:r>
              <a:rPr lang="it-IT" sz="1600" dirty="0">
                <a:latin typeface="Arial"/>
                <a:cs typeface="Arial"/>
              </a:rPr>
              <a:t>):</a:t>
            </a:r>
          </a:p>
          <a:p>
            <a:pPr indent="-305435" algn="just"/>
            <a:r>
              <a:rPr lang="it-IT" sz="1600" dirty="0" err="1">
                <a:latin typeface="Arial"/>
                <a:cs typeface="Arial"/>
              </a:rPr>
              <a:t>It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especially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useful</a:t>
            </a:r>
            <a:r>
              <a:rPr lang="it-IT" sz="1600" dirty="0">
                <a:latin typeface="Arial"/>
                <a:cs typeface="Arial"/>
              </a:rPr>
              <a:t> for </a:t>
            </a:r>
            <a:r>
              <a:rPr lang="it-IT" sz="1600" dirty="0" err="1">
                <a:latin typeface="Arial"/>
                <a:cs typeface="Arial"/>
              </a:rPr>
              <a:t>segmenting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touching</a:t>
            </a:r>
            <a:r>
              <a:rPr lang="it-IT" sz="1600" dirty="0">
                <a:latin typeface="Arial"/>
                <a:cs typeface="Arial"/>
              </a:rPr>
              <a:t> </a:t>
            </a:r>
            <a:r>
              <a:rPr lang="it-IT" sz="1600" dirty="0" err="1">
                <a:latin typeface="Arial"/>
                <a:cs typeface="Arial"/>
              </a:rPr>
              <a:t>objects</a:t>
            </a:r>
            <a:r>
              <a:rPr lang="it-IT" sz="1600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Output: Label Matrix -&gt; The </a:t>
            </a:r>
            <a:r>
              <a:rPr lang="it-IT" sz="1600" dirty="0" err="1">
                <a:latin typeface="Arial"/>
                <a:cs typeface="Arial"/>
              </a:rPr>
              <a:t>elements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labeled</a:t>
            </a:r>
            <a:r>
              <a:rPr lang="it-IT" sz="1600" dirty="0">
                <a:latin typeface="Arial"/>
                <a:cs typeface="Arial"/>
              </a:rPr>
              <a:t> 0 </a:t>
            </a:r>
            <a:r>
              <a:rPr lang="it-IT" sz="1600" dirty="0" err="1">
                <a:latin typeface="Arial"/>
                <a:cs typeface="Arial"/>
              </a:rPr>
              <a:t>belong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dirty="0" err="1">
                <a:latin typeface="Arial"/>
                <a:cs typeface="Arial"/>
              </a:rPr>
              <a:t>watershed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ridges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dirty="0" err="1">
                <a:latin typeface="Arial"/>
                <a:cs typeface="Arial"/>
              </a:rPr>
              <a:t>while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elements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labeled</a:t>
            </a:r>
            <a:r>
              <a:rPr lang="it-IT" sz="1600" dirty="0">
                <a:latin typeface="Arial"/>
                <a:cs typeface="Arial"/>
              </a:rPr>
              <a:t> with </a:t>
            </a:r>
            <a:r>
              <a:rPr lang="it-IT" sz="1600" dirty="0" err="1">
                <a:latin typeface="Arial"/>
                <a:cs typeface="Arial"/>
              </a:rPr>
              <a:t>other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nonnegative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integers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belong</a:t>
            </a:r>
            <a:r>
              <a:rPr lang="it-IT" sz="1600" dirty="0">
                <a:latin typeface="Arial"/>
                <a:cs typeface="Arial"/>
              </a:rPr>
              <a:t> to the </a:t>
            </a:r>
            <a:r>
              <a:rPr lang="it-IT" sz="1600" dirty="0" err="1">
                <a:latin typeface="Arial"/>
                <a:cs typeface="Arial"/>
              </a:rPr>
              <a:t>regions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identified</a:t>
            </a:r>
            <a:r>
              <a:rPr lang="it-IT" sz="1600" dirty="0">
                <a:latin typeface="Arial"/>
                <a:cs typeface="Arial"/>
              </a:rPr>
              <a:t>.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B9D123B3-7ED0-4B3D-833D-77A5793B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80" y="4305411"/>
            <a:ext cx="3236984" cy="232618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115FCB-96C8-42A5-967D-35054A616AA4}"/>
              </a:ext>
            </a:extLst>
          </p:cNvPr>
          <p:cNvSpPr txBox="1"/>
          <p:nvPr/>
        </p:nvSpPr>
        <p:spPr>
          <a:xfrm>
            <a:off x="7691209" y="5811325"/>
            <a:ext cx="4351866" cy="923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Parameters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used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:</a:t>
            </a:r>
          </a:p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ExtendedMinima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: 7 (H-minima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transform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,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min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is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not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0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anymore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but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starting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from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height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H)</a:t>
            </a:r>
            <a:endParaRPr lang="it-IT" sz="1400" i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it-IT" sz="1400" i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EABDAC94-DD45-4B9D-ADE7-7B77E025D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"/>
          <a:stretch/>
        </p:blipFill>
        <p:spPr>
          <a:xfrm>
            <a:off x="7964747" y="1343878"/>
            <a:ext cx="3303780" cy="42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3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5707678" cy="970450"/>
          </a:xfrm>
        </p:spPr>
        <p:txBody>
          <a:bodyPr>
            <a:normAutofit/>
          </a:bodyPr>
          <a:lstStyle/>
          <a:p>
            <a:r>
              <a:rPr lang="it-IT"/>
              <a:t>Watershed Algorithm</a:t>
            </a:r>
            <a:endParaRPr lang="it-IT">
              <a:ea typeface="+mj-lt"/>
              <a:cs typeface="+mj-l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9CAF52E-996E-4F83-A2F7-4A01FA2C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31019"/>
            <a:ext cx="7604917" cy="5483877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20EC4230-61AE-4995-A683-2253120A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9" b="9775"/>
          <a:stretch/>
        </p:blipFill>
        <p:spPr>
          <a:xfrm>
            <a:off x="9112946" y="169069"/>
            <a:ext cx="1848062" cy="66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5707678" cy="970450"/>
          </a:xfrm>
        </p:spPr>
        <p:txBody>
          <a:bodyPr>
            <a:normAutofit/>
          </a:bodyPr>
          <a:lstStyle/>
          <a:p>
            <a:r>
              <a:rPr lang="it-IT"/>
              <a:t>Watershed Algorithm</a:t>
            </a:r>
            <a:endParaRPr lang="it-IT">
              <a:ea typeface="+mj-lt"/>
              <a:cs typeface="+mj-lt"/>
            </a:endParaRPr>
          </a:p>
        </p:txBody>
      </p:sp>
      <p:pic>
        <p:nvPicPr>
          <p:cNvPr id="8" name="Immagine 8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98819713-2FDC-4804-B4E2-392E6822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" y="1027481"/>
            <a:ext cx="7612856" cy="2743256"/>
          </a:xfrm>
          <a:prstGeom prst="rect">
            <a:avLst/>
          </a:prstGeom>
        </p:spPr>
      </p:pic>
      <p:pic>
        <p:nvPicPr>
          <p:cNvPr id="10" name="Immagine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CAA02639-B456-49AA-A0A0-A21F2AB4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3771936"/>
            <a:ext cx="4017168" cy="2766938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7A850BAF-03D4-4081-9AD8-23DA209E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06" y="-138111"/>
            <a:ext cx="1882774" cy="57583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634FCB-DAC2-48C0-A400-01EDBC108D83}"/>
              </a:ext>
            </a:extLst>
          </p:cNvPr>
          <p:cNvSpPr/>
          <p:nvPr/>
        </p:nvSpPr>
        <p:spPr>
          <a:xfrm>
            <a:off x="4583629" y="4524776"/>
            <a:ext cx="303081" cy="296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2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AF8-E689-4B7E-BC2E-31482208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3041" y="1137"/>
            <a:ext cx="10353762" cy="970450"/>
          </a:xfrm>
          <a:noFill/>
        </p:spPr>
        <p:txBody>
          <a:bodyPr/>
          <a:lstStyle/>
          <a:p>
            <a:r>
              <a:rPr lang="en-US" dirty="0"/>
              <a:t>Watershed transform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EFE5C-05B9-45A7-AAE2-E0E3396294FD}"/>
              </a:ext>
            </a:extLst>
          </p:cNvPr>
          <p:cNvSpPr txBox="1">
            <a:spLocks/>
          </p:cNvSpPr>
          <p:nvPr/>
        </p:nvSpPr>
        <p:spPr>
          <a:xfrm>
            <a:off x="3204344" y="636894"/>
            <a:ext cx="2733763" cy="344928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Parameter for extended minima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265935-C13A-4B8F-84A5-072DD07BB8FE}"/>
              </a:ext>
            </a:extLst>
          </p:cNvPr>
          <p:cNvSpPr txBox="1">
            <a:spLocks/>
          </p:cNvSpPr>
          <p:nvPr/>
        </p:nvSpPr>
        <p:spPr>
          <a:xfrm>
            <a:off x="847910" y="4855951"/>
            <a:ext cx="5034861" cy="11906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600" dirty="0">
                <a:solidFill>
                  <a:srgbClr val="DADADA"/>
                </a:solidFill>
                <a:latin typeface="Arial"/>
                <a:cs typeface="Arial"/>
              </a:rPr>
              <a:t>We can see that if the H-extended minima is too low, the object is cut down in two parts. So when performing the watershed a single objects is now divided in two parts since there are two local minima inside one object</a:t>
            </a:r>
            <a:endParaRPr lang="en-US" sz="1600">
              <a:latin typeface="Arial"/>
              <a:cs typeface="Arial"/>
            </a:endParaRPr>
          </a:p>
        </p:txBody>
      </p:sp>
      <p:pic>
        <p:nvPicPr>
          <p:cNvPr id="4" name="Immagine 6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EF0076F7-7A88-455F-812B-3CA81608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8" y="1140580"/>
            <a:ext cx="8145440" cy="2949217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D74584AB-5DDF-46B0-895F-777B5640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08" y="1137181"/>
            <a:ext cx="4176214" cy="295033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D9F246-CBA2-4A86-97C8-510A065ED93A}"/>
              </a:ext>
            </a:extLst>
          </p:cNvPr>
          <p:cNvSpPr/>
          <p:nvPr/>
        </p:nvSpPr>
        <p:spPr>
          <a:xfrm>
            <a:off x="9951748" y="2716448"/>
            <a:ext cx="314454" cy="729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5B4A7DB0-FAA8-4210-970C-EA29D1AC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1" y="4275795"/>
            <a:ext cx="4466229" cy="23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AF8-E689-4B7E-BC2E-31482208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3041" y="1137"/>
            <a:ext cx="10353762" cy="970450"/>
          </a:xfrm>
          <a:noFill/>
        </p:spPr>
        <p:txBody>
          <a:bodyPr/>
          <a:lstStyle/>
          <a:p>
            <a:r>
              <a:rPr lang="en-US" dirty="0"/>
              <a:t>Watershed transform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EFE5C-05B9-45A7-AAE2-E0E3396294FD}"/>
              </a:ext>
            </a:extLst>
          </p:cNvPr>
          <p:cNvSpPr txBox="1">
            <a:spLocks/>
          </p:cNvSpPr>
          <p:nvPr/>
        </p:nvSpPr>
        <p:spPr>
          <a:xfrm>
            <a:off x="3204344" y="636894"/>
            <a:ext cx="2733763" cy="344928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Parameter for extended minima</a:t>
            </a:r>
            <a:endParaRPr lang="en-US"/>
          </a:p>
        </p:txBody>
      </p:sp>
      <p:pic>
        <p:nvPicPr>
          <p:cNvPr id="3" name="Immagine 5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93758-B56A-44E1-90AC-A2D91B42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146425"/>
            <a:ext cx="8172450" cy="296153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A3D49306-9157-4123-B7ED-4DCB118B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1" y="1143183"/>
            <a:ext cx="4203700" cy="2968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CC236-EA2E-4036-A7DF-529A107AFB42}"/>
              </a:ext>
            </a:extLst>
          </p:cNvPr>
          <p:cNvSpPr txBox="1"/>
          <p:nvPr/>
        </p:nvSpPr>
        <p:spPr>
          <a:xfrm>
            <a:off x="898319" y="5027526"/>
            <a:ext cx="4947315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rgbClr val="DADADA"/>
                </a:solidFill>
                <a:latin typeface="Arial"/>
                <a:cs typeface="Segoe UI"/>
              </a:rPr>
              <a:t>If the H-extended minima parameter is too high, the minima of that level is too high so no minima value is found. That leads to very bad results</a:t>
            </a:r>
            <a:endParaRPr lang="en-US" sz="1600" dirty="0">
              <a:latin typeface="Arial"/>
              <a:cs typeface="Arial"/>
            </a:endParaRPr>
          </a:p>
          <a:p>
            <a:pPr algn="just"/>
            <a:r>
              <a:rPr lang="en-US" sz="1600" dirty="0">
                <a:latin typeface="Arial"/>
                <a:cs typeface="Segoe UI"/>
              </a:rPr>
              <a:t>​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33D5A3-07D6-4CF7-A47F-7BF67D86D960}"/>
              </a:ext>
            </a:extLst>
          </p:cNvPr>
          <p:cNvSpPr/>
          <p:nvPr/>
        </p:nvSpPr>
        <p:spPr>
          <a:xfrm>
            <a:off x="9542315" y="1852089"/>
            <a:ext cx="303081" cy="456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FFC6D3-00B3-48ED-A016-12F842E4FC9E}"/>
              </a:ext>
            </a:extLst>
          </p:cNvPr>
          <p:cNvSpPr/>
          <p:nvPr/>
        </p:nvSpPr>
        <p:spPr>
          <a:xfrm>
            <a:off x="10480599" y="1943074"/>
            <a:ext cx="394065" cy="365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0D6B92B6-3A70-4B99-84AF-D38DA462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1" y="4275795"/>
            <a:ext cx="4466229" cy="23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5698"/>
            <a:ext cx="10353762" cy="970450"/>
          </a:xfrm>
        </p:spPr>
        <p:txBody>
          <a:bodyPr/>
          <a:lstStyle/>
          <a:p>
            <a:r>
              <a:rPr lang="en-US"/>
              <a:t>Labelling connected components</a:t>
            </a: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6B5D5A61-97B9-43B3-A4CE-6C2E991E1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86" t="10687" r="7904" b="13435"/>
          <a:stretch/>
        </p:blipFill>
        <p:spPr>
          <a:xfrm>
            <a:off x="380209" y="1571378"/>
            <a:ext cx="7523744" cy="49815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0E540D-06BA-40CD-861B-AD0773EBE20D}"/>
              </a:ext>
            </a:extLst>
          </p:cNvPr>
          <p:cNvSpPr txBox="1"/>
          <p:nvPr/>
        </p:nvSpPr>
        <p:spPr>
          <a:xfrm>
            <a:off x="382438" y="828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74010" y="3113599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Thanks to </a:t>
            </a:r>
            <a:r>
              <a:rPr lang="it-IT" i="1" err="1">
                <a:latin typeface="Arial"/>
                <a:cs typeface="Arial"/>
              </a:rPr>
              <a:t>watershed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transform</a:t>
            </a:r>
            <a:r>
              <a:rPr lang="it-IT" i="1">
                <a:latin typeface="Arial"/>
                <a:cs typeface="Arial"/>
              </a:rPr>
              <a:t>, </a:t>
            </a:r>
            <a:r>
              <a:rPr lang="it-IT" i="1" err="1">
                <a:latin typeface="Arial"/>
                <a:cs typeface="Arial"/>
              </a:rPr>
              <a:t>touching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objects</a:t>
            </a:r>
            <a:r>
              <a:rPr lang="it-IT" i="1">
                <a:latin typeface="Arial"/>
                <a:cs typeface="Arial"/>
              </a:rPr>
              <a:t> are </a:t>
            </a:r>
            <a:r>
              <a:rPr lang="it-IT" i="1" err="1">
                <a:latin typeface="Arial"/>
                <a:cs typeface="Arial"/>
              </a:rPr>
              <a:t>considered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separated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during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labelling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since</a:t>
            </a:r>
            <a:r>
              <a:rPr lang="it-IT" i="1">
                <a:latin typeface="Arial"/>
                <a:cs typeface="Arial"/>
              </a:rPr>
              <a:t> an </a:t>
            </a:r>
            <a:r>
              <a:rPr lang="it-IT" i="1" err="1">
                <a:latin typeface="Arial"/>
                <a:cs typeface="Arial"/>
              </a:rPr>
              <a:t>artificial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disconnection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was</a:t>
            </a:r>
            <a:r>
              <a:rPr lang="it-IT" i="1">
                <a:latin typeface="Arial"/>
                <a:cs typeface="Arial"/>
              </a:rPr>
              <a:t> made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943B71-10EF-4BD6-8333-F9869970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28" y="609600"/>
            <a:ext cx="3078749" cy="970450"/>
          </a:xfrm>
        </p:spPr>
        <p:txBody>
          <a:bodyPr anchor="b">
            <a:normAutofit/>
          </a:bodyPr>
          <a:lstStyle/>
          <a:p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Objective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DDDE7-9389-4455-91CF-4BD549EF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26" y="2472677"/>
            <a:ext cx="4036691" cy="2993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830" indent="0" algn="ctr">
              <a:buNone/>
            </a:pP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The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main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objective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is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to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recognize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a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series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of products in a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given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image and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print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the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receipt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. </a:t>
            </a:r>
            <a:endParaRPr lang="en-US">
              <a:solidFill>
                <a:srgbClr val="212123"/>
              </a:solidFill>
              <a:latin typeface="Arial"/>
              <a:ea typeface="Arial" charset="0"/>
              <a:cs typeface="Arial"/>
            </a:endParaRPr>
          </a:p>
          <a:p>
            <a:pPr marL="36830" indent="0" algn="ctr">
              <a:buNone/>
            </a:pP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Case of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application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: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automated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checkout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registers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Picture 4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4205D985-570E-4835-A2E7-7A6CACAD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627305"/>
            <a:ext cx="6642193" cy="36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69" y="-2458"/>
            <a:ext cx="5305513" cy="970450"/>
          </a:xfrm>
        </p:spPr>
        <p:txBody>
          <a:bodyPr/>
          <a:lstStyle/>
          <a:p>
            <a:r>
              <a:rPr lang="en-US"/>
              <a:t>Extraction of ROI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97822" y="2577818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The </a:t>
            </a:r>
            <a:r>
              <a:rPr lang="it-IT" i="1" err="1">
                <a:latin typeface="Arial"/>
                <a:cs typeface="Arial"/>
              </a:rPr>
              <a:t>object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obtained</a:t>
            </a:r>
            <a:r>
              <a:rPr lang="it-IT" i="1">
                <a:latin typeface="Arial"/>
                <a:cs typeface="Arial"/>
              </a:rPr>
              <a:t> by </a:t>
            </a:r>
            <a:r>
              <a:rPr lang="it-IT" i="1" err="1">
                <a:latin typeface="Arial"/>
                <a:cs typeface="Arial"/>
              </a:rPr>
              <a:t>applying</a:t>
            </a:r>
            <a:r>
              <a:rPr lang="it-IT" i="1">
                <a:latin typeface="Arial"/>
                <a:cs typeface="Arial"/>
              </a:rPr>
              <a:t> a </a:t>
            </a:r>
            <a:r>
              <a:rPr lang="it-IT" i="1" err="1">
                <a:latin typeface="Arial"/>
                <a:cs typeface="Arial"/>
              </a:rPr>
              <a:t>mask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containing</a:t>
            </a:r>
            <a:r>
              <a:rPr lang="it-IT" i="1">
                <a:latin typeface="Arial"/>
                <a:cs typeface="Arial"/>
              </a:rPr>
              <a:t> the i-label to the image. </a:t>
            </a:r>
            <a:r>
              <a:rPr lang="it-IT" i="1" err="1">
                <a:latin typeface="Arial"/>
                <a:cs typeface="Arial"/>
              </a:rPr>
              <a:t>Then</a:t>
            </a:r>
            <a:r>
              <a:rPr lang="it-IT" i="1">
                <a:latin typeface="Arial"/>
                <a:cs typeface="Arial"/>
              </a:rPr>
              <a:t>, the ROI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 </a:t>
            </a:r>
            <a:r>
              <a:rPr lang="it-IT" i="1" err="1">
                <a:latin typeface="Arial"/>
                <a:cs typeface="Arial"/>
              </a:rPr>
              <a:t>detected</a:t>
            </a:r>
            <a:r>
              <a:rPr lang="it-IT" i="1">
                <a:latin typeface="Arial"/>
                <a:cs typeface="Arial"/>
              </a:rPr>
              <a:t> by </a:t>
            </a:r>
            <a:r>
              <a:rPr lang="it-IT" i="1" err="1">
                <a:latin typeface="Arial"/>
                <a:cs typeface="Arial"/>
              </a:rPr>
              <a:t>cropping</a:t>
            </a:r>
            <a:r>
              <a:rPr lang="it-IT" i="1">
                <a:latin typeface="Arial"/>
                <a:cs typeface="Arial"/>
              </a:rPr>
              <a:t> the </a:t>
            </a:r>
            <a:r>
              <a:rPr lang="it-IT" i="1" err="1">
                <a:latin typeface="Arial"/>
                <a:cs typeface="Arial"/>
              </a:rPr>
              <a:t>region</a:t>
            </a:r>
            <a:r>
              <a:rPr lang="it-IT" i="1">
                <a:latin typeface="Arial"/>
                <a:cs typeface="Arial"/>
              </a:rPr>
              <a:t> of the </a:t>
            </a:r>
            <a:r>
              <a:rPr lang="it-IT" i="1" err="1">
                <a:latin typeface="Arial"/>
                <a:cs typeface="Arial"/>
              </a:rPr>
              <a:t>object</a:t>
            </a:r>
            <a:r>
              <a:rPr lang="it-IT" i="1">
                <a:latin typeface="Arial"/>
                <a:cs typeface="Arial"/>
              </a:rPr>
              <a:t> and passed to the classifier.</a:t>
            </a:r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5">
            <a:extLst>
              <a:ext uri="{FF2B5EF4-FFF2-40B4-BE49-F238E27FC236}">
                <a16:creationId xmlns:a16="http://schemas.microsoft.com/office/drawing/2014/main" id="{42D049B8-5BED-4B18-803A-50AFE857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4" y="1009855"/>
            <a:ext cx="7577135" cy="55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70" y="-2458"/>
            <a:ext cx="5710324" cy="970450"/>
          </a:xfrm>
        </p:spPr>
        <p:txBody>
          <a:bodyPr>
            <a:normAutofit fontScale="90000"/>
          </a:bodyPr>
          <a:lstStyle/>
          <a:p>
            <a:r>
              <a:rPr lang="en-US"/>
              <a:t>Bounding Boxes + Receipt</a:t>
            </a:r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85916" y="2887381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A </a:t>
            </a:r>
            <a:r>
              <a:rPr lang="it-IT" i="1" err="1">
                <a:latin typeface="Arial"/>
                <a:cs typeface="Arial"/>
              </a:rPr>
              <a:t>bounding</a:t>
            </a:r>
            <a:r>
              <a:rPr lang="it-IT" i="1">
                <a:latin typeface="Arial"/>
                <a:cs typeface="Arial"/>
              </a:rPr>
              <a:t> box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drawn</a:t>
            </a:r>
            <a:r>
              <a:rPr lang="it-IT" i="1">
                <a:latin typeface="Arial"/>
                <a:cs typeface="Arial"/>
              </a:rPr>
              <a:t> for </a:t>
            </a:r>
            <a:r>
              <a:rPr lang="it-IT" i="1" err="1">
                <a:latin typeface="Arial"/>
                <a:cs typeface="Arial"/>
              </a:rPr>
              <a:t>each</a:t>
            </a:r>
            <a:r>
              <a:rPr lang="it-IT" i="1">
                <a:latin typeface="Arial"/>
                <a:cs typeface="Arial"/>
              </a:rPr>
              <a:t> </a:t>
            </a:r>
            <a:r>
              <a:rPr lang="it-IT" i="1" err="1">
                <a:latin typeface="Arial"/>
                <a:cs typeface="Arial"/>
              </a:rPr>
              <a:t>classified</a:t>
            </a:r>
            <a:r>
              <a:rPr lang="it-IT" i="1">
                <a:latin typeface="Arial"/>
                <a:cs typeface="Arial"/>
              </a:rPr>
              <a:t> product. At the end, the </a:t>
            </a:r>
            <a:r>
              <a:rPr lang="it-IT" i="1" err="1">
                <a:latin typeface="Arial"/>
                <a:cs typeface="Arial"/>
              </a:rPr>
              <a:t>receipt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written</a:t>
            </a:r>
            <a:r>
              <a:rPr lang="it-IT" i="1">
                <a:latin typeface="Arial"/>
                <a:cs typeface="Arial"/>
              </a:rPr>
              <a:t>, </a:t>
            </a:r>
            <a:r>
              <a:rPr lang="it-IT" i="1" err="1">
                <a:latin typeface="Arial"/>
                <a:cs typeface="Arial"/>
              </a:rPr>
              <a:t>not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including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unknown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objects</a:t>
            </a:r>
            <a:r>
              <a:rPr lang="it-IT" i="1">
                <a:latin typeface="Arial"/>
                <a:cs typeface="Arial"/>
              </a:rPr>
              <a:t>.</a:t>
            </a:r>
            <a:endParaRPr lang="it-IT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444AF280-B753-4C35-B13A-B6AB528A0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5" r="628" b="50746"/>
          <a:stretch/>
        </p:blipFill>
        <p:spPr>
          <a:xfrm>
            <a:off x="366713" y="966010"/>
            <a:ext cx="7529560" cy="2754743"/>
          </a:xfrm>
          <a:prstGeom prst="rect">
            <a:avLst/>
          </a:prstGeom>
        </p:spPr>
      </p:pic>
      <p:pic>
        <p:nvPicPr>
          <p:cNvPr id="6" name="Immagine 6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AA0EBDF1-4208-4B46-B20B-7E292D9C6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45" r="49868" b="219"/>
          <a:stretch/>
        </p:blipFill>
        <p:spPr>
          <a:xfrm>
            <a:off x="366712" y="3647141"/>
            <a:ext cx="3774673" cy="2740533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D53A59B0-F8E5-4A81-9783-8E9CA8D3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19" y="3761663"/>
            <a:ext cx="2743200" cy="26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A854-FEC7-4735-8C12-ABD3870F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91" y="327383"/>
            <a:ext cx="3382832" cy="785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D07-DE91-4094-93B0-D01AAC19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68" y="1861663"/>
            <a:ext cx="4014733" cy="11853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1" indent="0">
              <a:buNone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We used a </a:t>
            </a:r>
            <a:r>
              <a:rPr lang="en-US" sz="2400" i="1">
                <a:solidFill>
                  <a:schemeClr val="tx1"/>
                </a:solidFill>
                <a:latin typeface="Arial"/>
                <a:cs typeface="Arial"/>
              </a:rPr>
              <a:t>KNN </a:t>
            </a:r>
            <a:r>
              <a:rPr lang="en-US" sz="2400" i="1" err="1">
                <a:solidFill>
                  <a:schemeClr val="tx1"/>
                </a:solidFill>
                <a:latin typeface="Arial"/>
                <a:cs typeface="Arial"/>
              </a:rPr>
              <a:t>classificator</a:t>
            </a: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 with the following parameters: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070402-7F67-425D-B790-F90F12930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3" t="6435" r="3811" b="11112"/>
          <a:stretch/>
        </p:blipFill>
        <p:spPr>
          <a:xfrm>
            <a:off x="4651819" y="-46719"/>
            <a:ext cx="7556309" cy="69124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9C7FA-B34C-4F7C-BEBB-7E0E490DDB6D}"/>
              </a:ext>
            </a:extLst>
          </p:cNvPr>
          <p:cNvCxnSpPr/>
          <p:nvPr/>
        </p:nvCxnSpPr>
        <p:spPr>
          <a:xfrm flipV="1">
            <a:off x="8959384" y="3675566"/>
            <a:ext cx="1025912" cy="23789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D249C66-00A7-4871-A465-F92D73F71479}"/>
              </a:ext>
            </a:extLst>
          </p:cNvPr>
          <p:cNvSpPr txBox="1">
            <a:spLocks/>
          </p:cNvSpPr>
          <p:nvPr/>
        </p:nvSpPr>
        <p:spPr>
          <a:xfrm>
            <a:off x="-710672" y="3463694"/>
            <a:ext cx="5665424" cy="36498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19455" lvl="1" indent="-269875" algn="ctr">
              <a:buNone/>
            </a:pPr>
            <a:r>
              <a:rPr lang="en-US">
                <a:effectLst/>
                <a:latin typeface="Arial"/>
                <a:cs typeface="Arial"/>
              </a:rPr>
              <a:t>Number</a:t>
            </a:r>
            <a:r>
              <a:rPr lang="en-US" sz="2000">
                <a:latin typeface="Arial"/>
                <a:cs typeface="Arial"/>
              </a:rPr>
              <a:t> of neighbors: 3</a:t>
            </a:r>
          </a:p>
          <a:p>
            <a:pPr marL="719455" lvl="1" indent="-269875" algn="ctr">
              <a:buNone/>
            </a:pPr>
            <a:endParaRPr lang="en-US" sz="2000">
              <a:latin typeface="Arial"/>
              <a:cs typeface="Arial"/>
            </a:endParaRPr>
          </a:p>
          <a:p>
            <a:pPr marL="719455" lvl="1" indent="-269875" algn="ctr">
              <a:buNone/>
            </a:pPr>
            <a:r>
              <a:rPr lang="en-US" sz="2000">
                <a:latin typeface="Arial"/>
                <a:cs typeface="Arial"/>
              </a:rPr>
              <a:t>Distance: 'Euclidean'</a:t>
            </a:r>
          </a:p>
          <a:p>
            <a:pPr marL="719455" lvl="1" indent="-269875" algn="ctr">
              <a:buNone/>
            </a:pPr>
            <a:endParaRPr lang="en-US" sz="2000">
              <a:latin typeface="Arial"/>
              <a:cs typeface="Arial"/>
            </a:endParaRPr>
          </a:p>
          <a:p>
            <a:pPr marL="719455" lvl="1" indent="-269875" algn="ctr">
              <a:buNone/>
            </a:pPr>
            <a:r>
              <a:rPr lang="en-US" sz="2000">
                <a:latin typeface="Arial"/>
                <a:cs typeface="Arial"/>
              </a:rPr>
              <a:t>Weight on distance: squared inverse</a:t>
            </a:r>
            <a:endParaRPr lang="en-US">
              <a:latin typeface="Arial"/>
              <a:cs typeface="Arial"/>
            </a:endParaRPr>
          </a:p>
          <a:p>
            <a:pPr marL="719455" lvl="1" indent="-269875" algn="ctr">
              <a:buNone/>
            </a:pPr>
            <a:br>
              <a:rPr lang="en-US" sz="2000">
                <a:latin typeface="Arial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marL="36830" indent="0" algn="ctr">
              <a:buNone/>
            </a:pPr>
            <a:endParaRPr lang="it-IT" i="1">
              <a:latin typeface="Arial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3DE3E3-2FAE-4C14-B618-66BEFAA9B911}"/>
              </a:ext>
            </a:extLst>
          </p:cNvPr>
          <p:cNvSpPr txBox="1">
            <a:spLocks/>
          </p:cNvSpPr>
          <p:nvPr/>
        </p:nvSpPr>
        <p:spPr>
          <a:xfrm>
            <a:off x="1597374" y="918694"/>
            <a:ext cx="1505264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</a:t>
            </a:r>
            <a:r>
              <a:rPr lang="en-US" sz="2000" err="1"/>
              <a:t>Classificator</a:t>
            </a:r>
            <a:r>
              <a:rPr lang="en-US" sz="2000"/>
              <a:t>)</a:t>
            </a:r>
            <a:endParaRPr lang="en-US" sz="2000" err="1"/>
          </a:p>
        </p:txBody>
      </p:sp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E8E0A1-D607-4B51-88F2-5699F661D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92" y="5768270"/>
            <a:ext cx="672394" cy="6723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30C844-F7E5-4B14-A659-8816B09778FD}"/>
              </a:ext>
            </a:extLst>
          </p:cNvPr>
          <p:cNvSpPr txBox="1">
            <a:spLocks/>
          </p:cNvSpPr>
          <p:nvPr/>
        </p:nvSpPr>
        <p:spPr>
          <a:xfrm>
            <a:off x="3189838" y="5694409"/>
            <a:ext cx="1296555" cy="10602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Rejection threshold on probability: </a:t>
            </a:r>
          </a:p>
          <a:p>
            <a:pPr marL="0" lvl="1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T &lt; 0.65</a:t>
            </a:r>
          </a:p>
        </p:txBody>
      </p:sp>
    </p:spTree>
    <p:extLst>
      <p:ext uri="{BB962C8B-B14F-4D97-AF65-F5344CB8AC3E}">
        <p14:creationId xmlns:p14="http://schemas.microsoft.com/office/powerpoint/2010/main" val="326085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DEC413-DC21-4C4D-B85F-D7A3789B9707}"/>
              </a:ext>
            </a:extLst>
          </p:cNvPr>
          <p:cNvSpPr txBox="1">
            <a:spLocks/>
          </p:cNvSpPr>
          <p:nvPr/>
        </p:nvSpPr>
        <p:spPr>
          <a:xfrm>
            <a:off x="5097328" y="31702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Color</a:t>
            </a:r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6D963A3A-572C-410B-AAE1-1BD59646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08438" y="3359230"/>
            <a:ext cx="225777" cy="220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A854-FEC7-4735-8C12-ABD3870F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11" y="272067"/>
            <a:ext cx="3382832" cy="785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D07-DE91-4094-93B0-D01AAC19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451" y="1520287"/>
            <a:ext cx="4014733" cy="11853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1" indent="0" algn="ctr">
              <a:buNone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Which feature discriminates the most the objects we have in our dataset? 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7C1C3C-3B80-4FEE-9D30-68BC5997D2F7}"/>
              </a:ext>
            </a:extLst>
          </p:cNvPr>
          <p:cNvSpPr txBox="1">
            <a:spLocks/>
          </p:cNvSpPr>
          <p:nvPr/>
        </p:nvSpPr>
        <p:spPr>
          <a:xfrm>
            <a:off x="5024229" y="857734"/>
            <a:ext cx="1724720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(Feature vector)</a:t>
            </a:r>
            <a:endParaRPr lang="en-US" sz="2000" err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3C5600-5DF3-417D-AD7C-88FE2F085F6A}"/>
              </a:ext>
            </a:extLst>
          </p:cNvPr>
          <p:cNvSpPr txBox="1">
            <a:spLocks/>
          </p:cNvSpPr>
          <p:nvPr/>
        </p:nvSpPr>
        <p:spPr>
          <a:xfrm>
            <a:off x="1185729" y="32210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Shape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43C60-C493-4CF9-A86D-9213D9743925}"/>
              </a:ext>
            </a:extLst>
          </p:cNvPr>
          <p:cNvSpPr txBox="1">
            <a:spLocks/>
          </p:cNvSpPr>
          <p:nvPr/>
        </p:nvSpPr>
        <p:spPr>
          <a:xfrm>
            <a:off x="965595" y="3881470"/>
            <a:ext cx="2078011" cy="11401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Hu invariant moments</a:t>
            </a:r>
            <a:endParaRPr lang="en-US">
              <a:solidFill>
                <a:schemeClr val="tx1"/>
              </a:solidFill>
            </a:endParaRPr>
          </a:p>
          <a:p>
            <a:pPr marL="342900" lvl="1" indent="-342900" algn="ctr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Compactness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44DB3F-0168-4DB9-B82B-880FDC519F07}"/>
              </a:ext>
            </a:extLst>
          </p:cNvPr>
          <p:cNvSpPr txBox="1">
            <a:spLocks/>
          </p:cNvSpPr>
          <p:nvPr/>
        </p:nvSpPr>
        <p:spPr>
          <a:xfrm>
            <a:off x="9279861" y="32210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Texture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4CF020-43DE-43A1-B061-33183DEA36A9}"/>
              </a:ext>
            </a:extLst>
          </p:cNvPr>
          <p:cNvSpPr txBox="1">
            <a:spLocks/>
          </p:cNvSpPr>
          <p:nvPr/>
        </p:nvSpPr>
        <p:spPr>
          <a:xfrm>
            <a:off x="4894128" y="3881470"/>
            <a:ext cx="2315078" cy="5813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Mean RGB color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44EE96-6764-421A-A7C0-087DD0271365}"/>
              </a:ext>
            </a:extLst>
          </p:cNvPr>
          <p:cNvSpPr txBox="1">
            <a:spLocks/>
          </p:cNvSpPr>
          <p:nvPr/>
        </p:nvSpPr>
        <p:spPr>
          <a:xfrm>
            <a:off x="9110528" y="3881470"/>
            <a:ext cx="2032856" cy="440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CEDD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B684D-1912-431E-B784-8B389C462295}"/>
              </a:ext>
            </a:extLst>
          </p:cNvPr>
          <p:cNvSpPr txBox="1">
            <a:spLocks/>
          </p:cNvSpPr>
          <p:nvPr/>
        </p:nvSpPr>
        <p:spPr>
          <a:xfrm>
            <a:off x="4024884" y="5490137"/>
            <a:ext cx="3048855" cy="406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Feature vector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6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0ABA7C-C1FE-4207-95F1-E5A8E806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54" y="5978169"/>
            <a:ext cx="4600223" cy="670284"/>
          </a:xfrm>
          <a:prstGeom prst="rect">
            <a:avLst/>
          </a:prstGeom>
        </p:spPr>
      </p:pic>
      <p:pic>
        <p:nvPicPr>
          <p:cNvPr id="28" name="Picture 28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16867E99-4745-4815-8538-DFDA774E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950" y="3417148"/>
            <a:ext cx="522633" cy="458325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03184D02-06DB-4A99-98C0-CD715D95D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273" y="5157150"/>
            <a:ext cx="2756253" cy="14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760B51-ADE8-4CCD-B9AF-A5ABD6E86B7A}"/>
              </a:ext>
            </a:extLst>
          </p:cNvPr>
          <p:cNvSpPr txBox="1">
            <a:spLocks/>
          </p:cNvSpPr>
          <p:nvPr/>
        </p:nvSpPr>
        <p:spPr>
          <a:xfrm>
            <a:off x="1151185" y="2033931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Compactness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4459785" y="85773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(Compactness, hu &amp; color)</a:t>
            </a:r>
            <a:endParaRPr lang="en-US" sz="2000" err="1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A2CB77-99B2-41D3-829C-42C8BD4683ED}"/>
              </a:ext>
            </a:extLst>
          </p:cNvPr>
          <p:cNvSpPr txBox="1">
            <a:spLocks/>
          </p:cNvSpPr>
          <p:nvPr/>
        </p:nvSpPr>
        <p:spPr>
          <a:xfrm>
            <a:off x="8596207" y="2033931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Hu moments</a:t>
            </a: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BA3A33-E096-4B65-B758-21B9D405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46" y="3559996"/>
            <a:ext cx="1227948" cy="66208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076EEE-91D0-47AA-9819-AAD9B461D6C8}"/>
              </a:ext>
            </a:extLst>
          </p:cNvPr>
          <p:cNvSpPr txBox="1">
            <a:spLocks/>
          </p:cNvSpPr>
          <p:nvPr/>
        </p:nvSpPr>
        <p:spPr>
          <a:xfrm>
            <a:off x="4803140" y="2005708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Color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F0414-C4D3-4AC7-BA32-65E09B0649F7}"/>
              </a:ext>
            </a:extLst>
          </p:cNvPr>
          <p:cNvSpPr txBox="1">
            <a:spLocks/>
          </p:cNvSpPr>
          <p:nvPr/>
        </p:nvSpPr>
        <p:spPr>
          <a:xfrm>
            <a:off x="874607" y="2615310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Describes type of shape with a numerical value.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900ED4-9248-4A39-A17E-3B354D7F2166}"/>
              </a:ext>
            </a:extLst>
          </p:cNvPr>
          <p:cNvSpPr txBox="1">
            <a:spLocks/>
          </p:cNvSpPr>
          <p:nvPr/>
        </p:nvSpPr>
        <p:spPr>
          <a:xfrm>
            <a:off x="4526562" y="2592732"/>
            <a:ext cx="2964865" cy="6829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Mean color of each channel separately (RGB)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329038B1-F45E-45D3-AF4B-5F37934F2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10448" r="26132" b="27114"/>
          <a:stretch/>
        </p:blipFill>
        <p:spPr>
          <a:xfrm rot="5400000">
            <a:off x="705556" y="4816510"/>
            <a:ext cx="1337753" cy="1423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9A18A6-2AA1-48AA-82EC-06F89E08412E}"/>
              </a:ext>
            </a:extLst>
          </p:cNvPr>
          <p:cNvSpPr txBox="1"/>
          <p:nvPr/>
        </p:nvSpPr>
        <p:spPr>
          <a:xfrm>
            <a:off x="598312" y="4543777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257704-05F0-46E9-9C2B-6B3B3F926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45"/>
          <a:stretch/>
        </p:blipFill>
        <p:spPr>
          <a:xfrm>
            <a:off x="2184400" y="5363646"/>
            <a:ext cx="1715909" cy="194705"/>
          </a:xfrm>
          <a:prstGeom prst="rect">
            <a:avLst/>
          </a:prstGeom>
        </p:spPr>
      </p:pic>
      <p:pic>
        <p:nvPicPr>
          <p:cNvPr id="25" name="Picture 2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63D5C35-2532-420A-9044-23341A667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14" t="10448" r="25605" b="27114"/>
          <a:stretch/>
        </p:blipFill>
        <p:spPr>
          <a:xfrm rot="5340000">
            <a:off x="4352658" y="4777287"/>
            <a:ext cx="1374760" cy="144061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D3FA47-ABAB-456E-AC9B-E57753505B4D}"/>
              </a:ext>
            </a:extLst>
          </p:cNvPr>
          <p:cNvCxnSpPr/>
          <p:nvPr/>
        </p:nvCxnSpPr>
        <p:spPr>
          <a:xfrm flipH="1">
            <a:off x="4165601" y="1955801"/>
            <a:ext cx="11288" cy="2054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C0831C-C470-422F-9207-40D51B2D65FF}"/>
              </a:ext>
            </a:extLst>
          </p:cNvPr>
          <p:cNvCxnSpPr>
            <a:cxnSpLocks/>
          </p:cNvCxnSpPr>
          <p:nvPr/>
        </p:nvCxnSpPr>
        <p:spPr>
          <a:xfrm flipH="1">
            <a:off x="7896578" y="1955801"/>
            <a:ext cx="0" cy="206022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C73E9B-A11A-4E7B-9A91-EB84456527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7" t="-16247" r="66599" b="-41176"/>
          <a:stretch/>
        </p:blipFill>
        <p:spPr>
          <a:xfrm>
            <a:off x="5939367" y="4819467"/>
            <a:ext cx="1880499" cy="303983"/>
          </a:xfrm>
          <a:prstGeom prst="rect">
            <a:avLst/>
          </a:prstGeom>
        </p:spPr>
      </p:pic>
      <p:pic>
        <p:nvPicPr>
          <p:cNvPr id="33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BBD95C-18BF-48A2-9412-6AAF1F26D5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13" t="-55882" r="32492" b="-5882"/>
          <a:stretch/>
        </p:blipFill>
        <p:spPr>
          <a:xfrm>
            <a:off x="5907617" y="5211890"/>
            <a:ext cx="1906592" cy="312367"/>
          </a:xfrm>
          <a:prstGeom prst="rect">
            <a:avLst/>
          </a:prstGeom>
        </p:spPr>
      </p:pic>
      <p:pic>
        <p:nvPicPr>
          <p:cNvPr id="34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42F02B-C064-494B-B2AC-2B5186BA4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72" t="-55882" r="-2422" b="-5882"/>
          <a:stretch/>
        </p:blipFill>
        <p:spPr>
          <a:xfrm>
            <a:off x="5860133" y="5686024"/>
            <a:ext cx="1993565" cy="3123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49684A-60AC-4AB2-8E07-2C47A9F82DB0}"/>
              </a:ext>
            </a:extLst>
          </p:cNvPr>
          <p:cNvSpPr txBox="1"/>
          <p:nvPr/>
        </p:nvSpPr>
        <p:spPr>
          <a:xfrm>
            <a:off x="4233334" y="4504266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18082E8-E4B4-4FEA-BC1A-AB5F0713DA05}"/>
              </a:ext>
            </a:extLst>
          </p:cNvPr>
          <p:cNvSpPr txBox="1">
            <a:spLocks/>
          </p:cNvSpPr>
          <p:nvPr/>
        </p:nvSpPr>
        <p:spPr>
          <a:xfrm>
            <a:off x="8353496" y="2615310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Describes shape using central moments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FDC8703-8557-4978-9E12-D8BC423B7449}"/>
              </a:ext>
            </a:extLst>
          </p:cNvPr>
          <p:cNvSpPr txBox="1">
            <a:spLocks/>
          </p:cNvSpPr>
          <p:nvPr/>
        </p:nvSpPr>
        <p:spPr>
          <a:xfrm>
            <a:off x="4537851" y="3320865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Color is invariant for scale, rotation and translation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00AC6CF-E150-4872-9362-9590FD6C2A0F}"/>
              </a:ext>
            </a:extLst>
          </p:cNvPr>
          <p:cNvSpPr txBox="1">
            <a:spLocks/>
          </p:cNvSpPr>
          <p:nvPr/>
        </p:nvSpPr>
        <p:spPr>
          <a:xfrm>
            <a:off x="8404295" y="3320865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Hu moments are invariant for scale, rotation and translation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9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8C930D72-10FF-4FCD-B3F4-AE0503484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10448" r="26132" b="27114"/>
          <a:stretch/>
        </p:blipFill>
        <p:spPr>
          <a:xfrm rot="5400000">
            <a:off x="8235245" y="4714910"/>
            <a:ext cx="1337753" cy="14236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FFB486-4767-49C9-B80C-1442B08FDDA0}"/>
              </a:ext>
            </a:extLst>
          </p:cNvPr>
          <p:cNvSpPr txBox="1"/>
          <p:nvPr/>
        </p:nvSpPr>
        <p:spPr>
          <a:xfrm>
            <a:off x="8190090" y="4481688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42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562EC1-BDCD-4A1E-A25C-839D83E17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954" y="4746272"/>
            <a:ext cx="1647825" cy="266700"/>
          </a:xfrm>
          <a:prstGeom prst="rect">
            <a:avLst/>
          </a:prstGeom>
        </p:spPr>
      </p:pic>
      <p:pic>
        <p:nvPicPr>
          <p:cNvPr id="44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8F5DC7-512A-4EDE-B724-C901191F7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954" y="5020934"/>
            <a:ext cx="2212270" cy="304398"/>
          </a:xfrm>
          <a:prstGeom prst="rect">
            <a:avLst/>
          </a:prstGeom>
        </p:spPr>
      </p:pic>
      <p:pic>
        <p:nvPicPr>
          <p:cNvPr id="45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D744CB-0B90-4B92-81D9-D06CCACFD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221" y="5427334"/>
            <a:ext cx="2183868" cy="270531"/>
          </a:xfrm>
          <a:prstGeom prst="rect">
            <a:avLst/>
          </a:prstGeom>
        </p:spPr>
      </p:pic>
      <p:pic>
        <p:nvPicPr>
          <p:cNvPr id="46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1D0752-6380-4CBB-A6FD-5D470ABD7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7954" y="5807912"/>
            <a:ext cx="2167113" cy="288308"/>
          </a:xfrm>
          <a:prstGeom prst="rect">
            <a:avLst/>
          </a:prstGeom>
        </p:spPr>
      </p:pic>
      <p:pic>
        <p:nvPicPr>
          <p:cNvPr id="47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168F49-6DF7-4B1A-98B4-25E1EAC18E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6736" y="6232172"/>
            <a:ext cx="20955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987414" y="5597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1241188" y="64164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/>
              <a:t>(CEDD)</a:t>
            </a:r>
            <a:endParaRPr lang="en-US" sz="2000" err="1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F0414-C4D3-4AC7-BA32-65E09B0649F7}"/>
              </a:ext>
            </a:extLst>
          </p:cNvPr>
          <p:cNvSpPr txBox="1">
            <a:spLocks/>
          </p:cNvSpPr>
          <p:nvPr/>
        </p:nvSpPr>
        <p:spPr>
          <a:xfrm>
            <a:off x="-244225" y="970292"/>
            <a:ext cx="5853725" cy="2694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Calculates the Color and the Edge Directivity Descriptor (144 values)</a:t>
            </a:r>
            <a:endParaRPr lang="it-IT" sz="12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A18A6-2AA1-48AA-82EC-06F89E08412E}"/>
              </a:ext>
            </a:extLst>
          </p:cNvPr>
          <p:cNvSpPr txBox="1"/>
          <p:nvPr/>
        </p:nvSpPr>
        <p:spPr>
          <a:xfrm>
            <a:off x="7621577" y="48190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20" name="Immagine 21">
            <a:extLst>
              <a:ext uri="{FF2B5EF4-FFF2-40B4-BE49-F238E27FC236}">
                <a16:creationId xmlns:a16="http://schemas.microsoft.com/office/drawing/2014/main" id="{D7948C8D-2AF4-4FD2-8E93-6B985CFD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216" y="343113"/>
            <a:ext cx="2262867" cy="214993"/>
          </a:xfrm>
          <a:prstGeom prst="rect">
            <a:avLst/>
          </a:prstGeom>
        </p:spPr>
      </p:pic>
      <p:pic>
        <p:nvPicPr>
          <p:cNvPr id="23" name="Immagine 23">
            <a:extLst>
              <a:ext uri="{FF2B5EF4-FFF2-40B4-BE49-F238E27FC236}">
                <a16:creationId xmlns:a16="http://schemas.microsoft.com/office/drawing/2014/main" id="{C08C0A02-BE73-4D1A-89B8-F2281E24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309" y="669345"/>
            <a:ext cx="2264568" cy="195262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DE3C2A47-A8A9-477C-A7C9-D1148D30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03" y="967000"/>
            <a:ext cx="2276474" cy="195262"/>
          </a:xfrm>
          <a:prstGeom prst="rect">
            <a:avLst/>
          </a:prstGeom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7D8CA5D8-D4E8-4425-A567-9C0E5F84B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165" y="1276563"/>
            <a:ext cx="2278855" cy="207168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5C6C64-4997-40D9-A837-0A0063D6F7D0}"/>
              </a:ext>
            </a:extLst>
          </p:cNvPr>
          <p:cNvSpPr txBox="1"/>
          <p:nvPr/>
        </p:nvSpPr>
        <p:spPr>
          <a:xfrm>
            <a:off x="10098027" y="1439163"/>
            <a:ext cx="40957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…</a:t>
            </a:r>
          </a:p>
          <a:p>
            <a:pPr algn="l"/>
            <a:endParaRPr lang="it-IT"/>
          </a:p>
        </p:txBody>
      </p:sp>
      <p:pic>
        <p:nvPicPr>
          <p:cNvPr id="2" name="Picture 2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E059BC23-564A-470D-8BFE-568F384B0F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14" t="10448" r="25605" b="27114"/>
          <a:stretch/>
        </p:blipFill>
        <p:spPr>
          <a:xfrm rot="5340000">
            <a:off x="7667927" y="341765"/>
            <a:ext cx="1374760" cy="1440616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EFE0D-D83D-4AD3-BDD5-C59D43439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95" y="1615995"/>
            <a:ext cx="5359020" cy="1442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E2FAC4-8A61-4315-B4AE-46D323B241A4}"/>
              </a:ext>
            </a:extLst>
          </p:cNvPr>
          <p:cNvCxnSpPr/>
          <p:nvPr/>
        </p:nvCxnSpPr>
        <p:spPr>
          <a:xfrm>
            <a:off x="5979993" y="2232546"/>
            <a:ext cx="2051713" cy="24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3CFACC-E1D5-487C-A36D-3764AAC86617}"/>
              </a:ext>
            </a:extLst>
          </p:cNvPr>
          <p:cNvCxnSpPr>
            <a:cxnSpLocks/>
          </p:cNvCxnSpPr>
          <p:nvPr/>
        </p:nvCxnSpPr>
        <p:spPr>
          <a:xfrm>
            <a:off x="3574575" y="3148081"/>
            <a:ext cx="4550" cy="3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5FB609-1BCE-48BB-9BF8-E8FE5E9C7AFC}"/>
              </a:ext>
            </a:extLst>
          </p:cNvPr>
          <p:cNvSpPr txBox="1">
            <a:spLocks/>
          </p:cNvSpPr>
          <p:nvPr/>
        </p:nvSpPr>
        <p:spPr>
          <a:xfrm>
            <a:off x="7244983" y="2005247"/>
            <a:ext cx="4824458" cy="43694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500" b="1">
                <a:solidFill>
                  <a:schemeClr val="tx1"/>
                </a:solidFill>
                <a:latin typeface="Arial"/>
                <a:cs typeface="Arial"/>
              </a:rPr>
              <a:t>Color unit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Image divided in blocks</a:t>
            </a:r>
            <a:endParaRPr lang="en-US" sz="1400">
              <a:solidFill>
                <a:schemeClr val="tx1"/>
              </a:solidFill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RGB &gt; HSV</a:t>
            </a:r>
            <a:endParaRPr lang="en-US" sz="1400">
              <a:solidFill>
                <a:schemeClr val="tx1"/>
              </a:solidFill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HSV &gt; 10 bin histogram</a:t>
            </a:r>
            <a:endParaRPr lang="en-US" sz="1400">
              <a:solidFill>
                <a:schemeClr val="tx1"/>
              </a:solidFill>
            </a:endParaRPr>
          </a:p>
          <a:p>
            <a:pPr marL="0" lvl="1" indent="0" algn="ctr">
              <a:buNone/>
            </a:pP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Black, Gray, White, Red, Orange, Yellow, Green, Cyan, Blue, Magenta</a:t>
            </a:r>
          </a:p>
          <a:p>
            <a:pPr marL="171450" lvl="1" indent="-171450" algn="ctr">
              <a:buFont typeface="Arial" charset="2"/>
              <a:buChar char="•"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Each channel of HSV divided in fuzzy reagions (using edge info)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Multi Participate Algorithm &gt; defuzzyfication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Second system &gt; color divided in 3 hues &gt; 24 bin histogram</a:t>
            </a:r>
          </a:p>
          <a:p>
            <a:pPr marL="449580" lvl="1" indent="0" algn="ctr">
              <a:buNone/>
            </a:pP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Dark Color – Color (10 bins from before) - Light color</a:t>
            </a:r>
            <a:endParaRPr lang="en-US">
              <a:solidFill>
                <a:schemeClr val="tx1"/>
              </a:solidFill>
            </a:endParaRPr>
          </a:p>
          <a:p>
            <a:pPr marL="719455" lvl="1" indent="-269875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Defuzzification as before (each bin has number of values according to defuzzyfication algorithm)</a:t>
            </a:r>
          </a:p>
          <a:p>
            <a:pPr marL="285750" lvl="1" indent="-285750" algn="ctr">
              <a:buFont typeface="Arial" charset="2"/>
              <a:buChar char="•"/>
            </a:pPr>
            <a:endParaRPr lang="en-US">
              <a:solidFill>
                <a:srgbClr val="DADADA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endParaRPr lang="en-US" sz="12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3C636F-01D4-4B4D-92CB-7E2CC86C1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234" y="3748977"/>
            <a:ext cx="3165428" cy="213031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5CC76DC-E92B-4CE7-BE2D-76CBB8A67378}"/>
              </a:ext>
            </a:extLst>
          </p:cNvPr>
          <p:cNvSpPr txBox="1">
            <a:spLocks/>
          </p:cNvSpPr>
          <p:nvPr/>
        </p:nvSpPr>
        <p:spPr>
          <a:xfrm>
            <a:off x="2132761" y="3534932"/>
            <a:ext cx="2942204" cy="15659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500" b="1">
                <a:solidFill>
                  <a:schemeClr val="tx1"/>
                </a:solidFill>
                <a:latin typeface="Arial"/>
                <a:cs typeface="Arial"/>
              </a:rPr>
              <a:t>Texture unit</a:t>
            </a:r>
          </a:p>
          <a:p>
            <a:pPr marL="0" lvl="1" indent="0" algn="ctr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Each block is divided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In 4 sub blocks</a:t>
            </a:r>
          </a:p>
          <a:p>
            <a:pPr marL="0" lvl="1" indent="0" algn="ctr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Calculating edge on each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sub blocks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CA4202-56A5-42A3-A973-5FA82550B1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" t="15094" r="49085" b="8356"/>
          <a:stretch/>
        </p:blipFill>
        <p:spPr>
          <a:xfrm>
            <a:off x="129654" y="3284914"/>
            <a:ext cx="2403774" cy="1613580"/>
          </a:xfrm>
          <a:prstGeom prst="rect">
            <a:avLst/>
          </a:prstGeom>
        </p:spPr>
      </p:pic>
      <p:pic>
        <p:nvPicPr>
          <p:cNvPr id="26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051328-2A4E-40DB-B116-E0CD9D6324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0" t="9086" r="4462" b="2965"/>
          <a:stretch/>
        </p:blipFill>
        <p:spPr>
          <a:xfrm>
            <a:off x="4769892" y="3135411"/>
            <a:ext cx="1903548" cy="165482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CBBA35D-364D-4521-896E-C79843049CF9}"/>
              </a:ext>
            </a:extLst>
          </p:cNvPr>
          <p:cNvSpPr txBox="1">
            <a:spLocks/>
          </p:cNvSpPr>
          <p:nvPr/>
        </p:nvSpPr>
        <p:spPr>
          <a:xfrm>
            <a:off x="68536" y="5223841"/>
            <a:ext cx="4938190" cy="14806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>
                <a:solidFill>
                  <a:srgbClr val="DADADA"/>
                </a:solidFill>
                <a:latin typeface="Arial"/>
                <a:cs typeface="Arial"/>
              </a:rPr>
              <a:t>Calculating m</a:t>
            </a: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agnitude for each block for each type of edge + normalization ( mk /max )</a:t>
            </a:r>
            <a:endParaRPr lang="en-US" sz="140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6 area histogram &gt; non-edge + edge (6 bins total)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For each bins count how many edges of that type there are with thresholds value (</a:t>
            </a:r>
            <a:r>
              <a:rPr lang="en-US" sz="1400" b="1">
                <a:solidFill>
                  <a:schemeClr val="tx1"/>
                </a:solidFill>
                <a:latin typeface="Arial"/>
                <a:cs typeface="Arial"/>
              </a:rPr>
              <a:t>texture classification</a:t>
            </a: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6C52D-6E63-48A5-96F4-D69DD8931FB7}"/>
              </a:ext>
            </a:extLst>
          </p:cNvPr>
          <p:cNvSpPr txBox="1"/>
          <p:nvPr/>
        </p:nvSpPr>
        <p:spPr>
          <a:xfrm>
            <a:off x="1671851" y="5048534"/>
            <a:ext cx="6096000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Arial"/>
              </a:rPr>
              <a:t>(vertical, horizontal, 45° diagonal, 135° diagonal, on-directional edge)</a:t>
            </a:r>
            <a:r>
              <a:rPr lang="en-US" sz="800">
                <a:latin typeface="Arial"/>
                <a:cs typeface="Arial"/>
              </a:rPr>
              <a:t>​</a:t>
            </a:r>
            <a:endParaRPr lang="en-US" sz="80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762CCC-692C-4529-A9F3-7CFBA1B6735D}"/>
              </a:ext>
            </a:extLst>
          </p:cNvPr>
          <p:cNvSpPr txBox="1">
            <a:spLocks/>
          </p:cNvSpPr>
          <p:nvPr/>
        </p:nvSpPr>
        <p:spPr>
          <a:xfrm>
            <a:off x="5118207" y="5218154"/>
            <a:ext cx="2788667" cy="16398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Texture unit = 6 areas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Color unit = 24 areas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Total areas= 6 x 24 = 144 areas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100">
                <a:solidFill>
                  <a:schemeClr val="tx1"/>
                </a:solidFill>
                <a:latin typeface="Arial"/>
                <a:cs typeface="Arial"/>
              </a:rPr>
              <a:t>6 areas of texture unit for each area of color unit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Normalization {0, 1}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955F1-023F-4D2C-89D5-57A9C2B94DFA}"/>
              </a:ext>
            </a:extLst>
          </p:cNvPr>
          <p:cNvCxnSpPr>
            <a:cxnSpLocks/>
          </p:cNvCxnSpPr>
          <p:nvPr/>
        </p:nvCxnSpPr>
        <p:spPr>
          <a:xfrm flipV="1">
            <a:off x="4274022" y="5552362"/>
            <a:ext cx="794983" cy="34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2FEE20-474E-4B4D-9737-CD7A77129F0D}"/>
              </a:ext>
            </a:extLst>
          </p:cNvPr>
          <p:cNvCxnSpPr>
            <a:cxnSpLocks/>
          </p:cNvCxnSpPr>
          <p:nvPr/>
        </p:nvCxnSpPr>
        <p:spPr>
          <a:xfrm flipH="1">
            <a:off x="6979691" y="4871113"/>
            <a:ext cx="757451" cy="3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3BCC296-1A98-4DC9-90B0-3AF82EFC5EF4}"/>
              </a:ext>
            </a:extLst>
          </p:cNvPr>
          <p:cNvSpPr txBox="1">
            <a:spLocks/>
          </p:cNvSpPr>
          <p:nvPr/>
        </p:nvSpPr>
        <p:spPr>
          <a:xfrm>
            <a:off x="5118207" y="4945198"/>
            <a:ext cx="2788667" cy="16398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1">
                <a:solidFill>
                  <a:schemeClr val="tx1"/>
                </a:solidFill>
                <a:latin typeface="Arial"/>
                <a:cs typeface="Arial"/>
              </a:rPr>
              <a:t>Units combination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5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4459785" y="85773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/>
              <a:t>(Feature vector normalization)</a:t>
            </a:r>
            <a:endParaRPr lang="en-US" sz="2000" err="1"/>
          </a:p>
        </p:txBody>
      </p:sp>
      <p:pic>
        <p:nvPicPr>
          <p:cNvPr id="8" name="Immagine 10">
            <a:extLst>
              <a:ext uri="{FF2B5EF4-FFF2-40B4-BE49-F238E27FC236}">
                <a16:creationId xmlns:a16="http://schemas.microsoft.com/office/drawing/2014/main" id="{99B6241A-72AF-4C51-91DB-4D41CF9F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641" y="1341959"/>
            <a:ext cx="2924175" cy="668110"/>
          </a:xfrm>
          <a:prstGeom prst="rect">
            <a:avLst/>
          </a:prstGeom>
        </p:spPr>
      </p:pic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BFEC54-46EB-4663-9FB9-AA13D344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73" y="1539425"/>
            <a:ext cx="2571750" cy="2762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A715EC-0A49-463B-80C2-343E6DB2D232}"/>
              </a:ext>
            </a:extLst>
          </p:cNvPr>
          <p:cNvSpPr txBox="1">
            <a:spLocks/>
          </p:cNvSpPr>
          <p:nvPr/>
        </p:nvSpPr>
        <p:spPr>
          <a:xfrm>
            <a:off x="647145" y="1387013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Normalizing each group of feature inside feature vector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4B27E1-5C47-4D13-A728-EE28FB6C1A3B}"/>
              </a:ext>
            </a:extLst>
          </p:cNvPr>
          <p:cNvSpPr txBox="1">
            <a:spLocks/>
          </p:cNvSpPr>
          <p:nvPr/>
        </p:nvSpPr>
        <p:spPr>
          <a:xfrm>
            <a:off x="3365323" y="2080774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Feature space using t-SNE</a:t>
            </a:r>
            <a:endParaRPr lang="en-US"/>
          </a:p>
        </p:txBody>
      </p:sp>
      <p:pic>
        <p:nvPicPr>
          <p:cNvPr id="6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FA0D5C7-3135-4390-B02F-688DBFF31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1" t="5022" r="7330" b="6352"/>
          <a:stretch/>
        </p:blipFill>
        <p:spPr>
          <a:xfrm>
            <a:off x="6060743" y="2911871"/>
            <a:ext cx="5717904" cy="380873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464A93-62B6-4666-96AE-0F2674C3F802}"/>
              </a:ext>
            </a:extLst>
          </p:cNvPr>
          <p:cNvSpPr txBox="1">
            <a:spLocks/>
          </p:cNvSpPr>
          <p:nvPr/>
        </p:nvSpPr>
        <p:spPr>
          <a:xfrm>
            <a:off x="6714712" y="410519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SPRITE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A7A601F-1A82-4760-B4E0-1A0E33402B32}"/>
              </a:ext>
            </a:extLst>
          </p:cNvPr>
          <p:cNvSpPr txBox="1">
            <a:spLocks/>
          </p:cNvSpPr>
          <p:nvPr/>
        </p:nvSpPr>
        <p:spPr>
          <a:xfrm>
            <a:off x="7061592" y="357065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PASTA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E1F7821-A000-41C7-AE6D-714655391046}"/>
              </a:ext>
            </a:extLst>
          </p:cNvPr>
          <p:cNvSpPr txBox="1">
            <a:spLocks/>
          </p:cNvSpPr>
          <p:nvPr/>
        </p:nvSpPr>
        <p:spPr>
          <a:xfrm>
            <a:off x="8187532" y="342848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MILKA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61E4684-DC13-468C-BBA9-25BAEEC2626B}"/>
              </a:ext>
            </a:extLst>
          </p:cNvPr>
          <p:cNvSpPr txBox="1">
            <a:spLocks/>
          </p:cNvSpPr>
          <p:nvPr/>
        </p:nvSpPr>
        <p:spPr>
          <a:xfrm>
            <a:off x="9774084" y="325789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LIMONE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1897880-93DD-4FD8-8DA3-B13720291734}"/>
              </a:ext>
            </a:extLst>
          </p:cNvPr>
          <p:cNvSpPr txBox="1">
            <a:spLocks/>
          </p:cNvSpPr>
          <p:nvPr/>
        </p:nvSpPr>
        <p:spPr>
          <a:xfrm>
            <a:off x="10393920" y="3633205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MANDARINO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2EB9E94-963A-4B9F-BEEB-7A26E6137D97}"/>
              </a:ext>
            </a:extLst>
          </p:cNvPr>
          <p:cNvSpPr txBox="1">
            <a:spLocks/>
          </p:cNvSpPr>
          <p:nvPr/>
        </p:nvSpPr>
        <p:spPr>
          <a:xfrm>
            <a:off x="10501966" y="4162057"/>
            <a:ext cx="95190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INTEGRALE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83EFD90-62B0-463A-9768-CBE42D591BB3}"/>
              </a:ext>
            </a:extLst>
          </p:cNvPr>
          <p:cNvSpPr txBox="1">
            <a:spLocks/>
          </p:cNvSpPr>
          <p:nvPr/>
        </p:nvSpPr>
        <p:spPr>
          <a:xfrm>
            <a:off x="10763547" y="4474818"/>
            <a:ext cx="946220" cy="1947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ARANCIATA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F46E3F9-DD6E-4559-B8A9-108F5E60E76C}"/>
              </a:ext>
            </a:extLst>
          </p:cNvPr>
          <p:cNvSpPr txBox="1">
            <a:spLocks/>
          </p:cNvSpPr>
          <p:nvPr/>
        </p:nvSpPr>
        <p:spPr>
          <a:xfrm>
            <a:off x="10831786" y="485581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THE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17D3BFF-FB62-49ED-A9CB-9BDA0FE5D592}"/>
              </a:ext>
            </a:extLst>
          </p:cNvPr>
          <p:cNvSpPr txBox="1">
            <a:spLocks/>
          </p:cNvSpPr>
          <p:nvPr/>
        </p:nvSpPr>
        <p:spPr>
          <a:xfrm>
            <a:off x="9171309" y="3837922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GHIACCIOLI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F6CAAA0-6CEF-4E2D-A22D-6CF9FCCEE1C3}"/>
              </a:ext>
            </a:extLst>
          </p:cNvPr>
          <p:cNvSpPr txBox="1">
            <a:spLocks/>
          </p:cNvSpPr>
          <p:nvPr/>
        </p:nvSpPr>
        <p:spPr>
          <a:xfrm>
            <a:off x="9427205" y="420755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VIVIVERDE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2038196-FACE-4D69-9593-50BE0D9B4D13}"/>
              </a:ext>
            </a:extLst>
          </p:cNvPr>
          <p:cNvSpPr txBox="1">
            <a:spLocks/>
          </p:cNvSpPr>
          <p:nvPr/>
        </p:nvSpPr>
        <p:spPr>
          <a:xfrm>
            <a:off x="9671726" y="471365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5DB49E3-CCFD-4A94-B863-911F421F5703}"/>
              </a:ext>
            </a:extLst>
          </p:cNvPr>
          <p:cNvSpPr txBox="1">
            <a:spLocks/>
          </p:cNvSpPr>
          <p:nvPr/>
        </p:nvSpPr>
        <p:spPr>
          <a:xfrm>
            <a:off x="9705846" y="534486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ALGIDA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D70BCAB-7433-483E-8472-321E0E5F7316}"/>
              </a:ext>
            </a:extLst>
          </p:cNvPr>
          <p:cNvSpPr txBox="1">
            <a:spLocks/>
          </p:cNvSpPr>
          <p:nvPr/>
        </p:nvSpPr>
        <p:spPr>
          <a:xfrm>
            <a:off x="8380876" y="5242504"/>
            <a:ext cx="91778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CIOCCOLATO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014F9E8-208B-4BA7-A26A-593A17F6CDDB}"/>
              </a:ext>
            </a:extLst>
          </p:cNvPr>
          <p:cNvSpPr txBox="1">
            <a:spLocks/>
          </p:cNvSpPr>
          <p:nvPr/>
        </p:nvSpPr>
        <p:spPr>
          <a:xfrm>
            <a:off x="9239547" y="608980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YOMO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A3DCE23-08C5-4326-8E1A-098F31CC0740}"/>
              </a:ext>
            </a:extLst>
          </p:cNvPr>
          <p:cNvSpPr txBox="1">
            <a:spLocks/>
          </p:cNvSpPr>
          <p:nvPr/>
        </p:nvSpPr>
        <p:spPr>
          <a:xfrm>
            <a:off x="8147726" y="581684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PASSATA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ACF59AA-92CF-4043-81C2-54F2A839ACCF}"/>
              </a:ext>
            </a:extLst>
          </p:cNvPr>
          <p:cNvSpPr txBox="1">
            <a:spLocks/>
          </p:cNvSpPr>
          <p:nvPr/>
        </p:nvSpPr>
        <p:spPr>
          <a:xfrm>
            <a:off x="6902369" y="528231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MELA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742CB08-768F-4D3A-BAD6-B9A20440926B}"/>
              </a:ext>
            </a:extLst>
          </p:cNvPr>
          <p:cNvSpPr txBox="1">
            <a:spLocks/>
          </p:cNvSpPr>
          <p:nvPr/>
        </p:nvSpPr>
        <p:spPr>
          <a:xfrm>
            <a:off x="7590443" y="485581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COCACOLA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D4B77E0-EF9C-465E-8B8E-4573FCE343A5}"/>
              </a:ext>
            </a:extLst>
          </p:cNvPr>
          <p:cNvSpPr txBox="1">
            <a:spLocks/>
          </p:cNvSpPr>
          <p:nvPr/>
        </p:nvSpPr>
        <p:spPr>
          <a:xfrm>
            <a:off x="6947860" y="2575505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Normalized feature vector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0607138-0AF2-472E-B486-4B83F32F3DE7}"/>
              </a:ext>
            </a:extLst>
          </p:cNvPr>
          <p:cNvSpPr txBox="1">
            <a:spLocks/>
          </p:cNvSpPr>
          <p:nvPr/>
        </p:nvSpPr>
        <p:spPr>
          <a:xfrm>
            <a:off x="857547" y="2575505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Feature vector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200A8E36-E048-4F41-962C-200B07E019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11041" t="5022" r="7330" b="6352"/>
          <a:stretch/>
        </p:blipFill>
        <p:spPr>
          <a:xfrm>
            <a:off x="169461" y="2911827"/>
            <a:ext cx="5712217" cy="3808825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440DB70-A4E2-4E42-8B43-8322DE451813}"/>
              </a:ext>
            </a:extLst>
          </p:cNvPr>
          <p:cNvSpPr txBox="1">
            <a:spLocks/>
          </p:cNvSpPr>
          <p:nvPr/>
        </p:nvSpPr>
        <p:spPr>
          <a:xfrm>
            <a:off x="1158936" y="554957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SPRITE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228257C-7501-4CFE-B0A3-B8FF309A6CC9}"/>
              </a:ext>
            </a:extLst>
          </p:cNvPr>
          <p:cNvSpPr txBox="1">
            <a:spLocks/>
          </p:cNvSpPr>
          <p:nvPr/>
        </p:nvSpPr>
        <p:spPr>
          <a:xfrm>
            <a:off x="4354786" y="478189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PASTA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38C5F7-9491-4D96-BE2E-5255749FBADD}"/>
              </a:ext>
            </a:extLst>
          </p:cNvPr>
          <p:cNvSpPr txBox="1">
            <a:spLocks/>
          </p:cNvSpPr>
          <p:nvPr/>
        </p:nvSpPr>
        <p:spPr>
          <a:xfrm>
            <a:off x="5099726" y="544722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MILKA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4ACD232-F7F1-450C-9FA0-F11BE55AE26A}"/>
              </a:ext>
            </a:extLst>
          </p:cNvPr>
          <p:cNvSpPr txBox="1">
            <a:spLocks/>
          </p:cNvSpPr>
          <p:nvPr/>
        </p:nvSpPr>
        <p:spPr>
          <a:xfrm>
            <a:off x="3666711" y="554957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LIMONE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D071944-3D7C-4736-95D8-D62731687DBD}"/>
              </a:ext>
            </a:extLst>
          </p:cNvPr>
          <p:cNvSpPr txBox="1">
            <a:spLocks/>
          </p:cNvSpPr>
          <p:nvPr/>
        </p:nvSpPr>
        <p:spPr>
          <a:xfrm>
            <a:off x="3535920" y="6021563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MANDARINO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1A1E49-C7B4-48B6-842E-7A7DDFFA6B1A}"/>
              </a:ext>
            </a:extLst>
          </p:cNvPr>
          <p:cNvSpPr txBox="1">
            <a:spLocks/>
          </p:cNvSpPr>
          <p:nvPr/>
        </p:nvSpPr>
        <p:spPr>
          <a:xfrm>
            <a:off x="2222324" y="5487027"/>
            <a:ext cx="95190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INTEGRALE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ADF66E5-A125-42B8-8186-7F23C8025197}"/>
              </a:ext>
            </a:extLst>
          </p:cNvPr>
          <p:cNvSpPr txBox="1">
            <a:spLocks/>
          </p:cNvSpPr>
          <p:nvPr/>
        </p:nvSpPr>
        <p:spPr>
          <a:xfrm>
            <a:off x="1539935" y="6192161"/>
            <a:ext cx="946220" cy="1947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ARANCIATA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A21B0F18-CC33-492B-BAE7-E71FE203F681}"/>
              </a:ext>
            </a:extLst>
          </p:cNvPr>
          <p:cNvSpPr txBox="1">
            <a:spLocks/>
          </p:cNvSpPr>
          <p:nvPr/>
        </p:nvSpPr>
        <p:spPr>
          <a:xfrm>
            <a:off x="4695980" y="4577175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THE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8FB6A48-A77A-4278-9720-06C15CC7BB1E}"/>
              </a:ext>
            </a:extLst>
          </p:cNvPr>
          <p:cNvSpPr txBox="1">
            <a:spLocks/>
          </p:cNvSpPr>
          <p:nvPr/>
        </p:nvSpPr>
        <p:spPr>
          <a:xfrm>
            <a:off x="925787" y="3570653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GHIACCIOLI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8D0C83D-1018-4D31-997E-F919729B398B}"/>
              </a:ext>
            </a:extLst>
          </p:cNvPr>
          <p:cNvSpPr txBox="1">
            <a:spLocks/>
          </p:cNvSpPr>
          <p:nvPr/>
        </p:nvSpPr>
        <p:spPr>
          <a:xfrm>
            <a:off x="2483906" y="322377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VIVIVERDE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57A190D-449D-4092-B3D9-5B58C9167E19}"/>
              </a:ext>
            </a:extLst>
          </p:cNvPr>
          <p:cNvSpPr txBox="1">
            <a:spLocks/>
          </p:cNvSpPr>
          <p:nvPr/>
        </p:nvSpPr>
        <p:spPr>
          <a:xfrm>
            <a:off x="3535920" y="443501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F3A0C152-EBEC-491A-B2AF-1F7E94A8426D}"/>
              </a:ext>
            </a:extLst>
          </p:cNvPr>
          <p:cNvSpPr txBox="1">
            <a:spLocks/>
          </p:cNvSpPr>
          <p:nvPr/>
        </p:nvSpPr>
        <p:spPr>
          <a:xfrm>
            <a:off x="3399443" y="399145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ALGIDA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3572FA81-D18F-44F4-95CF-131B2C99E149}"/>
              </a:ext>
            </a:extLst>
          </p:cNvPr>
          <p:cNvSpPr txBox="1">
            <a:spLocks/>
          </p:cNvSpPr>
          <p:nvPr/>
        </p:nvSpPr>
        <p:spPr>
          <a:xfrm>
            <a:off x="1972115" y="4162056"/>
            <a:ext cx="91778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CIOCCOLATO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133F42DC-939F-4523-9059-4A0FDA9D6B90}"/>
              </a:ext>
            </a:extLst>
          </p:cNvPr>
          <p:cNvSpPr txBox="1">
            <a:spLocks/>
          </p:cNvSpPr>
          <p:nvPr/>
        </p:nvSpPr>
        <p:spPr>
          <a:xfrm>
            <a:off x="3399442" y="498660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YOMO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4EAD901-1708-4E33-8887-6B05072F523B}"/>
              </a:ext>
            </a:extLst>
          </p:cNvPr>
          <p:cNvSpPr txBox="1">
            <a:spLocks/>
          </p:cNvSpPr>
          <p:nvPr/>
        </p:nvSpPr>
        <p:spPr>
          <a:xfrm>
            <a:off x="2142711" y="4577175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PASSATA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AB08AE23-9F19-42CE-BB1F-C5E38E4ABB0D}"/>
              </a:ext>
            </a:extLst>
          </p:cNvPr>
          <p:cNvSpPr txBox="1">
            <a:spLocks/>
          </p:cNvSpPr>
          <p:nvPr/>
        </p:nvSpPr>
        <p:spPr>
          <a:xfrm>
            <a:off x="584593" y="443501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MELA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8D386B-1A43-4A30-B1FC-3A3730C07AE2}"/>
              </a:ext>
            </a:extLst>
          </p:cNvPr>
          <p:cNvSpPr txBox="1">
            <a:spLocks/>
          </p:cNvSpPr>
          <p:nvPr/>
        </p:nvSpPr>
        <p:spPr>
          <a:xfrm>
            <a:off x="1232861" y="450893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COCACOLA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7122798-C847-458F-988A-CAC8D20E7408}"/>
              </a:ext>
            </a:extLst>
          </p:cNvPr>
          <p:cNvSpPr txBox="1">
            <a:spLocks/>
          </p:cNvSpPr>
          <p:nvPr/>
        </p:nvSpPr>
        <p:spPr>
          <a:xfrm>
            <a:off x="3240218" y="342848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6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F5E2AC6-67E8-458A-BE03-1B428FB8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t="4065" r="10053" b="13008"/>
          <a:stretch/>
        </p:blipFill>
        <p:spPr>
          <a:xfrm>
            <a:off x="231525" y="2129581"/>
            <a:ext cx="5603382" cy="37572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1256DE-A4B2-4C4A-81B2-24172A14A28B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826384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Correct images</a:t>
            </a:r>
            <a:endParaRPr lang="en-US"/>
          </a:p>
        </p:txBody>
      </p:sp>
      <p:pic>
        <p:nvPicPr>
          <p:cNvPr id="15" name="Picture 15" descr="A close up of a box&#10;&#10;Description generated with high confidence">
            <a:extLst>
              <a:ext uri="{FF2B5EF4-FFF2-40B4-BE49-F238E27FC236}">
                <a16:creationId xmlns:a16="http://schemas.microsoft.com/office/drawing/2014/main" id="{F2E82F37-27A8-4F85-B76E-2EB83618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7" t="4025" r="10041" b="14134"/>
          <a:stretch/>
        </p:blipFill>
        <p:spPr>
          <a:xfrm>
            <a:off x="5952700" y="2130475"/>
            <a:ext cx="5579879" cy="36995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C0DDC1-05FA-4289-A4FF-0C982589A94B}"/>
              </a:ext>
            </a:extLst>
          </p:cNvPr>
          <p:cNvCxnSpPr/>
          <p:nvPr/>
        </p:nvCxnSpPr>
        <p:spPr>
          <a:xfrm flipH="1" flipV="1">
            <a:off x="2930857" y="4341124"/>
            <a:ext cx="609600" cy="1735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3BFE7324-DBA5-4C26-871F-457F41AF25B2}"/>
              </a:ext>
            </a:extLst>
          </p:cNvPr>
          <p:cNvSpPr txBox="1">
            <a:spLocks/>
          </p:cNvSpPr>
          <p:nvPr/>
        </p:nvSpPr>
        <p:spPr>
          <a:xfrm>
            <a:off x="3318907" y="6038245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</p:spTree>
    <p:extLst>
      <p:ext uri="{BB962C8B-B14F-4D97-AF65-F5344CB8AC3E}">
        <p14:creationId xmlns:p14="http://schemas.microsoft.com/office/powerpoint/2010/main" val="30669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F687D9-F8A8-4471-B452-E9A8A161376B}"/>
              </a:ext>
            </a:extLst>
          </p:cNvPr>
          <p:cNvSpPr txBox="1">
            <a:spLocks/>
          </p:cNvSpPr>
          <p:nvPr/>
        </p:nvSpPr>
        <p:spPr>
          <a:xfrm>
            <a:off x="4194638" y="67351"/>
            <a:ext cx="3826384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Wrong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F0E1C1-4081-41E5-B05F-B5C66862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9646" t="3480" r="9646" b="12389"/>
          <a:stretch/>
        </p:blipFill>
        <p:spPr>
          <a:xfrm>
            <a:off x="471350" y="1021156"/>
            <a:ext cx="5328980" cy="3841876"/>
          </a:xfrm>
          <a:prstGeom prst="rect">
            <a:avLst/>
          </a:prstGeom>
        </p:spPr>
      </p:pic>
      <p:pic>
        <p:nvPicPr>
          <p:cNvPr id="8" name="Picture 8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B88DDF41-50BF-42A2-A7D7-E6DEBCAAA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" t="3398" r="8716" b="11408"/>
          <a:stretch/>
        </p:blipFill>
        <p:spPr>
          <a:xfrm>
            <a:off x="6089611" y="1022759"/>
            <a:ext cx="5693794" cy="38311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0450B7-E1CA-4D76-B63E-F773D8994ED0}"/>
              </a:ext>
            </a:extLst>
          </p:cNvPr>
          <p:cNvCxnSpPr/>
          <p:nvPr/>
        </p:nvCxnSpPr>
        <p:spPr>
          <a:xfrm>
            <a:off x="2403144" y="964440"/>
            <a:ext cx="715370" cy="630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22116-3DF6-49B2-AF9B-5CFBABBB13D6}"/>
              </a:ext>
            </a:extLst>
          </p:cNvPr>
          <p:cNvCxnSpPr/>
          <p:nvPr/>
        </p:nvCxnSpPr>
        <p:spPr>
          <a:xfrm flipH="1" flipV="1">
            <a:off x="4796051" y="4102288"/>
            <a:ext cx="296838" cy="393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A3F6CE-F461-458D-9E0A-96538A98110B}"/>
              </a:ext>
            </a:extLst>
          </p:cNvPr>
          <p:cNvCxnSpPr/>
          <p:nvPr/>
        </p:nvCxnSpPr>
        <p:spPr>
          <a:xfrm flipV="1">
            <a:off x="7248098" y="4090913"/>
            <a:ext cx="351429" cy="69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F3B496-DD86-4062-80D5-5F413466E228}"/>
              </a:ext>
            </a:extLst>
          </p:cNvPr>
          <p:cNvCxnSpPr/>
          <p:nvPr/>
        </p:nvCxnSpPr>
        <p:spPr>
          <a:xfrm flipH="1">
            <a:off x="10414380" y="3369857"/>
            <a:ext cx="529987" cy="391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459D19-AD1F-4E9F-BBF7-AFB972FB0002}"/>
              </a:ext>
            </a:extLst>
          </p:cNvPr>
          <p:cNvCxnSpPr/>
          <p:nvPr/>
        </p:nvCxnSpPr>
        <p:spPr>
          <a:xfrm>
            <a:off x="8533263" y="1021306"/>
            <a:ext cx="118280" cy="1761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19CF899D-E4C2-41B9-8725-8297FF4C1D42}"/>
              </a:ext>
            </a:extLst>
          </p:cNvPr>
          <p:cNvSpPr txBox="1">
            <a:spLocks/>
          </p:cNvSpPr>
          <p:nvPr/>
        </p:nvSpPr>
        <p:spPr>
          <a:xfrm>
            <a:off x="7885221" y="579141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BA0DE3-60EF-4D00-A029-67809C84D146}"/>
              </a:ext>
            </a:extLst>
          </p:cNvPr>
          <p:cNvSpPr txBox="1">
            <a:spLocks/>
          </p:cNvSpPr>
          <p:nvPr/>
        </p:nvSpPr>
        <p:spPr>
          <a:xfrm>
            <a:off x="10579516" y="3028913"/>
            <a:ext cx="983102" cy="319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0252241-9163-4A4C-82D3-79776729505E}"/>
              </a:ext>
            </a:extLst>
          </p:cNvPr>
          <p:cNvSpPr txBox="1">
            <a:spLocks/>
          </p:cNvSpPr>
          <p:nvPr/>
        </p:nvSpPr>
        <p:spPr>
          <a:xfrm>
            <a:off x="6341886" y="3966059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BD59BB1-2CBC-45AF-9528-DD730888AF55}"/>
              </a:ext>
            </a:extLst>
          </p:cNvPr>
          <p:cNvSpPr txBox="1">
            <a:spLocks/>
          </p:cNvSpPr>
          <p:nvPr/>
        </p:nvSpPr>
        <p:spPr>
          <a:xfrm>
            <a:off x="1763062" y="581415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0E43104-B453-4BC0-8D2F-41E024999B5D}"/>
              </a:ext>
            </a:extLst>
          </p:cNvPr>
          <p:cNvSpPr txBox="1">
            <a:spLocks/>
          </p:cNvSpPr>
          <p:nvPr/>
        </p:nvSpPr>
        <p:spPr>
          <a:xfrm>
            <a:off x="4946402" y="4367531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5749AC-2AD1-4676-AE70-7D12C9DFFBE6}"/>
              </a:ext>
            </a:extLst>
          </p:cNvPr>
          <p:cNvSpPr txBox="1">
            <a:spLocks/>
          </p:cNvSpPr>
          <p:nvPr/>
        </p:nvSpPr>
        <p:spPr>
          <a:xfrm>
            <a:off x="352865" y="4922453"/>
            <a:ext cx="5876473" cy="1759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classification errors are probably caused by: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Tomato jar's color has the same brownish hue of the chocolate bar. That's probably a consequence of post-processing of the camera (in other test photos tomato jar is having a nice red hue)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The chocolate is set to </a:t>
            </a:r>
            <a:r>
              <a:rPr lang="en-US" sz="1400" dirty="0" err="1">
                <a:latin typeface="Arial"/>
                <a:cs typeface="Arial"/>
              </a:rPr>
              <a:t>unkown</a:t>
            </a:r>
            <a:r>
              <a:rPr lang="en-US" sz="1400" dirty="0">
                <a:latin typeface="Arial"/>
                <a:cs typeface="Arial"/>
              </a:rPr>
              <a:t> because of rejection threshold. The classifier is pretty insecure since the standing </a:t>
            </a:r>
            <a:r>
              <a:rPr lang="en-US" sz="1400" dirty="0" err="1">
                <a:latin typeface="Arial"/>
                <a:cs typeface="Arial"/>
              </a:rPr>
              <a:t>algida</a:t>
            </a:r>
            <a:r>
              <a:rPr lang="en-US" sz="1400" dirty="0">
                <a:latin typeface="Arial"/>
                <a:cs typeface="Arial"/>
              </a:rPr>
              <a:t> has the same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mean color, texture and compactness of the chocolate bar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2651F6-AF6C-4A17-8D70-1F5890A84FF2}"/>
              </a:ext>
            </a:extLst>
          </p:cNvPr>
          <p:cNvSpPr txBox="1">
            <a:spLocks/>
          </p:cNvSpPr>
          <p:nvPr/>
        </p:nvSpPr>
        <p:spPr>
          <a:xfrm>
            <a:off x="6045119" y="4922453"/>
            <a:ext cx="5876473" cy="1759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classification errors are probably caused by: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The problem with hue yogurt and </a:t>
            </a:r>
            <a:r>
              <a:rPr lang="en-US" sz="1400" dirty="0" err="1">
                <a:latin typeface="Arial"/>
                <a:cs typeface="Arial"/>
              </a:rPr>
              <a:t>novi</a:t>
            </a:r>
            <a:r>
              <a:rPr lang="en-US" sz="1400" dirty="0">
                <a:latin typeface="Arial"/>
                <a:cs typeface="Arial"/>
              </a:rPr>
              <a:t> chocolate bar is probably the same as described before.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Furthermore, there's a dominant light orange light which could have been handled with a chroma adaptation</a:t>
            </a:r>
          </a:p>
        </p:txBody>
      </p:sp>
    </p:spTree>
    <p:extLst>
      <p:ext uri="{BB962C8B-B14F-4D97-AF65-F5344CB8AC3E}">
        <p14:creationId xmlns:p14="http://schemas.microsoft.com/office/powerpoint/2010/main" val="378656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B9FF5-988E-4971-BA94-0A282FF3FA08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F121-CC3E-4F67-9503-0B42525AE5A8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LBP,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AD902738-8248-4C7B-8691-250E6758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" t="3878" r="6418" b="3601"/>
          <a:stretch/>
        </p:blipFill>
        <p:spPr>
          <a:xfrm>
            <a:off x="2628741" y="960651"/>
            <a:ext cx="6957421" cy="56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7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E7085-8166-4DB3-873F-D38A3658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Preconditions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304A9E-2063-4A36-89EE-C9618EB9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 algn="just"/>
            <a:r>
              <a:rPr lang="it-IT" dirty="0">
                <a:latin typeface="Arial"/>
                <a:cs typeface="Arial"/>
              </a:rPr>
              <a:t>The images </a:t>
            </a:r>
            <a:r>
              <a:rPr lang="it-IT" dirty="0" err="1">
                <a:latin typeface="Arial"/>
                <a:cs typeface="Arial"/>
              </a:rPr>
              <a:t>were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taken</a:t>
            </a:r>
            <a:r>
              <a:rPr lang="it-IT" dirty="0">
                <a:latin typeface="Arial"/>
                <a:cs typeface="Arial"/>
              </a:rPr>
              <a:t> from </a:t>
            </a:r>
            <a:r>
              <a:rPr lang="it-IT" dirty="0" err="1">
                <a:latin typeface="Arial"/>
                <a:cs typeface="Arial"/>
              </a:rPr>
              <a:t>above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at</a:t>
            </a:r>
            <a:r>
              <a:rPr lang="it-IT" dirty="0">
                <a:latin typeface="Arial"/>
                <a:cs typeface="Arial"/>
              </a:rPr>
              <a:t> a </a:t>
            </a:r>
            <a:r>
              <a:rPr lang="it-IT" dirty="0" err="1">
                <a:latin typeface="Arial"/>
                <a:cs typeface="Arial"/>
              </a:rPr>
              <a:t>constant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distance</a:t>
            </a:r>
            <a:r>
              <a:rPr lang="it-IT" dirty="0">
                <a:latin typeface="Arial"/>
                <a:cs typeface="Arial"/>
              </a:rPr>
              <a:t> d </a:t>
            </a:r>
            <a:r>
              <a:rPr lang="it-IT" dirty="0">
                <a:effectLst/>
                <a:latin typeface="Arial"/>
                <a:cs typeface="Arial"/>
              </a:rPr>
              <a:t>±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el-GR" dirty="0">
                <a:effectLst/>
                <a:latin typeface="Arial"/>
                <a:cs typeface="Arial"/>
              </a:rPr>
              <a:t>ε</a:t>
            </a:r>
            <a:r>
              <a:rPr lang="it-IT" dirty="0">
                <a:latin typeface="Arial"/>
                <a:cs typeface="Arial"/>
              </a:rPr>
              <a:t>, in </a:t>
            </a:r>
            <a:r>
              <a:rPr lang="it-IT" dirty="0" err="1">
                <a:latin typeface="Arial"/>
                <a:cs typeface="Arial"/>
              </a:rPr>
              <a:t>order</a:t>
            </a:r>
            <a:r>
              <a:rPr lang="it-IT" dirty="0">
                <a:latin typeface="Arial"/>
                <a:cs typeface="Arial"/>
              </a:rPr>
              <a:t> to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more or </a:t>
            </a:r>
            <a:r>
              <a:rPr lang="it-IT" dirty="0" err="1">
                <a:latin typeface="Arial"/>
                <a:cs typeface="Arial"/>
              </a:rPr>
              <a:t>less</a:t>
            </a:r>
            <a:r>
              <a:rPr lang="it-IT" dirty="0">
                <a:latin typeface="Arial"/>
                <a:cs typeface="Arial"/>
              </a:rPr>
              <a:t> the </a:t>
            </a:r>
            <a:r>
              <a:rPr lang="it-IT" dirty="0" err="1">
                <a:latin typeface="Arial"/>
                <a:cs typeface="Arial"/>
              </a:rPr>
              <a:t>same</a:t>
            </a:r>
            <a:r>
              <a:rPr lang="it-IT" dirty="0">
                <a:latin typeface="Arial"/>
                <a:cs typeface="Arial"/>
              </a:rPr>
              <a:t> size for the </a:t>
            </a:r>
            <a:r>
              <a:rPr lang="it-IT" dirty="0" err="1">
                <a:latin typeface="Arial"/>
                <a:cs typeface="Arial"/>
              </a:rPr>
              <a:t>objects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lighting </a:t>
            </a:r>
            <a:r>
              <a:rPr lang="it-IT" dirty="0" err="1">
                <a:latin typeface="Arial"/>
                <a:cs typeface="Arial"/>
              </a:rPr>
              <a:t>is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slightly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homogeneous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because</a:t>
            </a:r>
            <a:r>
              <a:rPr lang="it-IT" dirty="0">
                <a:latin typeface="Arial"/>
                <a:cs typeface="Arial"/>
              </a:rPr>
              <a:t> of flash (</a:t>
            </a:r>
            <a:r>
              <a:rPr lang="en-US" dirty="0">
                <a:latin typeface="Arial"/>
                <a:cs typeface="Arial"/>
              </a:rPr>
              <a:t>radial illumination from the center</a:t>
            </a:r>
            <a:r>
              <a:rPr lang="it-IT" dirty="0">
                <a:latin typeface="Arial"/>
                <a:cs typeface="Arial"/>
              </a:rPr>
              <a:t>).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Objects can </a:t>
            </a:r>
            <a:r>
              <a:rPr lang="it-IT" dirty="0" err="1">
                <a:latin typeface="Arial"/>
                <a:cs typeface="Arial"/>
              </a:rPr>
              <a:t>slightly</a:t>
            </a:r>
            <a:r>
              <a:rPr lang="it-IT" dirty="0">
                <a:latin typeface="Arial"/>
                <a:cs typeface="Arial"/>
              </a:rPr>
              <a:t> touch </a:t>
            </a:r>
            <a:r>
              <a:rPr lang="it-IT" dirty="0" err="1">
                <a:latin typeface="Arial"/>
                <a:cs typeface="Arial"/>
              </a:rPr>
              <a:t>other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objects</a:t>
            </a:r>
            <a:r>
              <a:rPr lang="it-IT" dirty="0">
                <a:latin typeface="Arial"/>
                <a:cs typeface="Arial"/>
              </a:rPr>
              <a:t> and </a:t>
            </a:r>
            <a:r>
              <a:rPr lang="it-IT" dirty="0" err="1">
                <a:latin typeface="Arial"/>
                <a:cs typeface="Arial"/>
              </a:rPr>
              <a:t>they</a:t>
            </a:r>
            <a:r>
              <a:rPr lang="it-IT" dirty="0">
                <a:latin typeface="Arial"/>
                <a:cs typeface="Arial"/>
              </a:rPr>
              <a:t> can be </a:t>
            </a:r>
            <a:r>
              <a:rPr lang="it-IT" dirty="0" err="1">
                <a:latin typeface="Arial"/>
                <a:cs typeface="Arial"/>
              </a:rPr>
              <a:t>rotated</a:t>
            </a:r>
            <a:r>
              <a:rPr lang="it-IT" dirty="0">
                <a:latin typeface="Arial"/>
                <a:cs typeface="Arial"/>
              </a:rPr>
              <a:t> in </a:t>
            </a:r>
            <a:r>
              <a:rPr lang="it-IT" dirty="0" err="1">
                <a:latin typeface="Arial"/>
                <a:cs typeface="Arial"/>
              </a:rPr>
              <a:t>different</a:t>
            </a:r>
            <a:r>
              <a:rPr lang="it-IT" dirty="0">
                <a:latin typeface="Arial"/>
                <a:cs typeface="Arial"/>
              </a:rPr>
              <a:t> ways.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Objects </a:t>
            </a:r>
            <a:r>
              <a:rPr lang="it-IT" dirty="0" err="1">
                <a:latin typeface="Arial"/>
                <a:cs typeface="Arial"/>
              </a:rPr>
              <a:t>should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less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shadows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possible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background color must be </a:t>
            </a:r>
            <a:r>
              <a:rPr lang="it-IT" dirty="0" err="1">
                <a:latin typeface="Arial"/>
                <a:cs typeface="Arial"/>
              </a:rPr>
              <a:t>homogeneous</a:t>
            </a:r>
            <a:r>
              <a:rPr lang="it-IT" dirty="0">
                <a:latin typeface="Arial"/>
                <a:cs typeface="Arial"/>
              </a:rPr>
              <a:t> and </a:t>
            </a:r>
            <a:r>
              <a:rPr lang="it-IT" dirty="0" err="1">
                <a:latin typeface="Arial"/>
                <a:cs typeface="Arial"/>
              </a:rPr>
              <a:t>there</a:t>
            </a:r>
            <a:r>
              <a:rPr lang="it-IT" dirty="0">
                <a:latin typeface="Arial"/>
                <a:cs typeface="Arial"/>
              </a:rPr>
              <a:t> must </a:t>
            </a: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 be </a:t>
            </a:r>
            <a:r>
              <a:rPr lang="it-IT" dirty="0" err="1">
                <a:latin typeface="Arial"/>
                <a:cs typeface="Arial"/>
              </a:rPr>
              <a:t>other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things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besides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that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images </a:t>
            </a:r>
            <a:r>
              <a:rPr lang="it-IT" dirty="0" err="1">
                <a:latin typeface="Arial"/>
                <a:cs typeface="Arial"/>
              </a:rPr>
              <a:t>were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taken</a:t>
            </a:r>
            <a:r>
              <a:rPr lang="it-IT" dirty="0">
                <a:latin typeface="Arial"/>
                <a:cs typeface="Arial"/>
              </a:rPr>
              <a:t> with the </a:t>
            </a:r>
            <a:r>
              <a:rPr lang="it-IT" dirty="0" err="1">
                <a:latin typeface="Arial"/>
                <a:cs typeface="Arial"/>
              </a:rPr>
              <a:t>photocamera</a:t>
            </a:r>
            <a:r>
              <a:rPr lang="it-IT" dirty="0">
                <a:latin typeface="Arial"/>
                <a:cs typeface="Arial"/>
              </a:rPr>
              <a:t> Canon EOS 700D, </a:t>
            </a:r>
            <a:r>
              <a:rPr lang="it-IT" dirty="0" err="1">
                <a:latin typeface="Arial"/>
                <a:cs typeface="Arial"/>
              </a:rPr>
              <a:t>lens</a:t>
            </a:r>
            <a:r>
              <a:rPr lang="it-IT" dirty="0">
                <a:latin typeface="Arial"/>
                <a:cs typeface="Arial"/>
              </a:rPr>
              <a:t> 18-55 mm.</a:t>
            </a:r>
          </a:p>
          <a:p>
            <a:pPr indent="-305435"/>
            <a:endParaRPr lang="it-IT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06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AFBED4-7D6F-4C58-8DBB-38A1B00AF5E5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993D6-B92D-430A-A826-8BED0C9E7027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3005B-5267-48DE-88A0-9824A2151A3F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lbp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 (not so discriminant)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pic>
        <p:nvPicPr>
          <p:cNvPr id="3" name="Immagine 5">
            <a:extLst>
              <a:ext uri="{FF2B5EF4-FFF2-40B4-BE49-F238E27FC236}">
                <a16:creationId xmlns:a16="http://schemas.microsoft.com/office/drawing/2014/main" id="{8EE8A646-CB59-4333-82A0-F235AA45B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5" r="9202" b="598"/>
          <a:stretch/>
        </p:blipFill>
        <p:spPr>
          <a:xfrm>
            <a:off x="1278282" y="1010787"/>
            <a:ext cx="9756562" cy="53870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E3A691-33F6-44DF-BC66-C21F2F155B9D}"/>
              </a:ext>
            </a:extLst>
          </p:cNvPr>
          <p:cNvSpPr txBox="1"/>
          <p:nvPr/>
        </p:nvSpPr>
        <p:spPr>
          <a:xfrm>
            <a:off x="10110527" y="5348281"/>
            <a:ext cx="467784" cy="246221"/>
          </a:xfrm>
          <a:prstGeom prst="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latin typeface="Arial"/>
                <a:cs typeface="Arial"/>
              </a:rPr>
              <a:t>10%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599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1213B9-A498-41DB-87F5-668B6BF6885B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6A81D-4A84-4AC7-899C-0421CBD293E4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LBP,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E9DD1C-934E-46E1-8D8E-473ED1B252A6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10" name="Picture 10" descr="A close up of food&#10;&#10;Description generated with high confidence">
            <a:extLst>
              <a:ext uri="{FF2B5EF4-FFF2-40B4-BE49-F238E27FC236}">
                <a16:creationId xmlns:a16="http://schemas.microsoft.com/office/drawing/2014/main" id="{AB40E9FE-4825-4134-B23F-0C4C76C5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8" t="2326" r="6878" b="11628"/>
          <a:stretch/>
        </p:blipFill>
        <p:spPr>
          <a:xfrm>
            <a:off x="357117" y="1151347"/>
            <a:ext cx="7736115" cy="526662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D602C1-0598-47F6-9DC6-D655CC1030E2}"/>
              </a:ext>
            </a:extLst>
          </p:cNvPr>
          <p:cNvSpPr txBox="1">
            <a:spLocks/>
          </p:cNvSpPr>
          <p:nvPr/>
        </p:nvSpPr>
        <p:spPr>
          <a:xfrm>
            <a:off x="8188954" y="2437423"/>
            <a:ext cx="3795190" cy="27032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As you can see, features like hu,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lbp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and mean color are not that discriminant as we initially thought.</a:t>
            </a:r>
            <a:endParaRPr lang="en-US" dirty="0"/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There are a lot of objects that have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similair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mean color.</a:t>
            </a: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hu invariant moments are not sufficient to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descriminate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objects since a lot of them have the same shape.</a:t>
            </a: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 didn't implement LBP as invariant for rotation which adds a new problem with the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622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993D6-B92D-430A-A826-8BED0C9E7027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AFBED4-7D6F-4C58-8DBB-38A1B00AF5E5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BCE8-4D39-4CBA-A26E-F51BDD10ECD0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pic>
        <p:nvPicPr>
          <p:cNvPr id="11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59C6A59F-0731-4356-A0E6-9DA64912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" t="3878" r="6418" b="3601"/>
          <a:stretch/>
        </p:blipFill>
        <p:spPr>
          <a:xfrm>
            <a:off x="1689071" y="904426"/>
            <a:ext cx="8699134" cy="57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DB53-74AA-49F5-9A26-0EA33D8E7310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pic>
        <p:nvPicPr>
          <p:cNvPr id="12" name="Picture 7" descr="A picture containing cabinet, furniture&#10;&#10;Description generated with very high confidence">
            <a:extLst>
              <a:ext uri="{FF2B5EF4-FFF2-40B4-BE49-F238E27FC236}">
                <a16:creationId xmlns:a16="http://schemas.microsoft.com/office/drawing/2014/main" id="{3297674B-FCBF-4404-B466-97794DDDB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1" t="4012" r="8091" b="4714"/>
          <a:stretch/>
        </p:blipFill>
        <p:spPr>
          <a:xfrm>
            <a:off x="1045191" y="1000342"/>
            <a:ext cx="10352381" cy="553438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2D6843-7A7E-43CB-8B6C-66161E4BB756}"/>
              </a:ext>
            </a:extLst>
          </p:cNvPr>
          <p:cNvSpPr txBox="1">
            <a:spLocks/>
          </p:cNvSpPr>
          <p:nvPr/>
        </p:nvSpPr>
        <p:spPr>
          <a:xfrm>
            <a:off x="10302934" y="5674684"/>
            <a:ext cx="440116" cy="251642"/>
          </a:xfrm>
          <a:prstGeom prst="rect">
            <a:avLst/>
          </a:prstGeom>
          <a:solidFill>
            <a:srgbClr val="00B0F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81%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2726C-44BA-4C45-9F5A-A9AC3863E7DC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51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indoor, refrigerator, wall&#10;&#10;Description generated with high confidence">
            <a:extLst>
              <a:ext uri="{FF2B5EF4-FFF2-40B4-BE49-F238E27FC236}">
                <a16:creationId xmlns:a16="http://schemas.microsoft.com/office/drawing/2014/main" id="{7F8240DD-3E47-4923-9610-86E01F11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4" t="1786" r="10169" b="11964"/>
          <a:stretch/>
        </p:blipFill>
        <p:spPr>
          <a:xfrm>
            <a:off x="281828" y="1262905"/>
            <a:ext cx="7472395" cy="50988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44A9F-7C1B-48F3-BB97-DC6D6A2E1ED0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062AF-020C-4798-B06A-ED3ED9AD6BD3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28434D-5208-4E4C-B1FE-AEDBE962D22B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5126F3-D7CE-45A3-BE1D-225FD180DE30}"/>
              </a:ext>
            </a:extLst>
          </p:cNvPr>
          <p:cNvSpPr txBox="1">
            <a:spLocks/>
          </p:cNvSpPr>
          <p:nvPr/>
        </p:nvSpPr>
        <p:spPr>
          <a:xfrm>
            <a:off x="7938745" y="2494289"/>
            <a:ext cx="3795190" cy="29648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 can see a clear improvement in object classification thanks to CEDD descriptors (see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tsne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 shown before).</a:t>
            </a:r>
            <a:b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</a:br>
            <a:endParaRPr lang="en-US" sz="1400" dirty="0">
              <a:solidFill>
                <a:srgbClr val="DADADA"/>
              </a:solidFill>
              <a:latin typeface="Arial"/>
              <a:cs typeface="Arial"/>
            </a:endParaRP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We're still discriminating objects with color and texture but they're both incorporated inside CEDD descriptors (that also uses edges).</a:t>
            </a:r>
            <a:endParaRPr lang="en-US" dirty="0"/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also took new pictures to handle standing objects.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still have some classification errors.</a:t>
            </a:r>
          </a:p>
        </p:txBody>
      </p:sp>
    </p:spTree>
    <p:extLst>
      <p:ext uri="{BB962C8B-B14F-4D97-AF65-F5344CB8AC3E}">
        <p14:creationId xmlns:p14="http://schemas.microsoft.com/office/powerpoint/2010/main" val="422107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271E94-32CA-4756-9563-3A06DEBCC2DD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B04D0F-1CB3-441B-B4B7-8014A81AEFE7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16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C4EB806-FCFC-4950-877B-3948A3665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022" r="7330" b="6352"/>
          <a:stretch/>
        </p:blipFill>
        <p:spPr>
          <a:xfrm>
            <a:off x="1500116" y="1080796"/>
            <a:ext cx="8322351" cy="5543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70D9-23F3-4338-B627-7F622D27D1C7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26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B9FF5-988E-4971-BA94-0A282FF3FA08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61BA8-ECB3-4873-90CE-12D42E546537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  <p:pic>
        <p:nvPicPr>
          <p:cNvPr id="3" name="Immagine 6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id="{91FAEB19-CCBA-4D07-BF9C-3A337098C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8756" b="781"/>
          <a:stretch/>
        </p:blipFill>
        <p:spPr>
          <a:xfrm>
            <a:off x="956736" y="1000204"/>
            <a:ext cx="10190840" cy="55684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69E86-6FFE-4323-9D9A-DD397E4EA96A}"/>
              </a:ext>
            </a:extLst>
          </p:cNvPr>
          <p:cNvSpPr txBox="1">
            <a:spLocks/>
          </p:cNvSpPr>
          <p:nvPr/>
        </p:nvSpPr>
        <p:spPr>
          <a:xfrm>
            <a:off x="10163929" y="5503139"/>
            <a:ext cx="451489" cy="263015"/>
          </a:xfrm>
          <a:prstGeom prst="rect">
            <a:avLst/>
          </a:prstGeom>
          <a:solidFill>
            <a:srgbClr val="00B0F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83%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2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8CB7DF-0F56-4FAD-BA1D-15A3D9D235AB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D18DC-DC25-4335-AF6F-B284D67F3DF6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3C50E2-90EF-4AC9-A2DE-E90D76B320F4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4" name="Immagine 5" descr="A picture containing refrigerator&#10;&#10;Description generated with high confidence">
            <a:extLst>
              <a:ext uri="{FF2B5EF4-FFF2-40B4-BE49-F238E27FC236}">
                <a16:creationId xmlns:a16="http://schemas.microsoft.com/office/drawing/2014/main" id="{E4C9B190-CCA3-4985-BB06-9C38A7ECF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3" t="2979" r="9162" b="11702"/>
          <a:stretch/>
        </p:blipFill>
        <p:spPr>
          <a:xfrm>
            <a:off x="401579" y="1227480"/>
            <a:ext cx="7640593" cy="5283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7C0F-B2F3-40CC-8DC2-AD817A428919}"/>
              </a:ext>
            </a:extLst>
          </p:cNvPr>
          <p:cNvSpPr txBox="1">
            <a:spLocks/>
          </p:cNvSpPr>
          <p:nvPr/>
        </p:nvSpPr>
        <p:spPr>
          <a:xfrm>
            <a:off x="8097968" y="2596647"/>
            <a:ext cx="3579101" cy="27373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We've improved our classifier by introducing two new features: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Mean color (previously discarded) and compactness.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can see an improvement of performance by 2%.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also introduced the possibility of slightly touching objects thanks to the watershed transform that doesn't add complication in recognition since it just divides two touching objects</a:t>
            </a:r>
          </a:p>
        </p:txBody>
      </p:sp>
    </p:spTree>
    <p:extLst>
      <p:ext uri="{BB962C8B-B14F-4D97-AF65-F5344CB8AC3E}">
        <p14:creationId xmlns:p14="http://schemas.microsoft.com/office/powerpoint/2010/main" val="3085464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3C77A4-AE12-4A82-A9D8-A0DA3416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Algorithm</a:t>
            </a:r>
            <a:r>
              <a:rPr lang="it-IT"/>
              <a:t> </a:t>
            </a:r>
            <a:r>
              <a:rPr lang="it-IT" err="1"/>
              <a:t>considerations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D4C252-6CB6-4A40-B165-BB565CB4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33917"/>
          </a:xfrm>
        </p:spPr>
        <p:txBody>
          <a:bodyPr>
            <a:normAutofit fontScale="85000" lnSpcReduction="20000"/>
          </a:bodyPr>
          <a:lstStyle/>
          <a:p>
            <a:pPr marL="37465" indent="0">
              <a:buNone/>
            </a:pPr>
            <a:r>
              <a:rPr lang="it-IT" dirty="0" err="1">
                <a:latin typeface="Arial"/>
                <a:cs typeface="Arial"/>
              </a:rPr>
              <a:t>Pros</a:t>
            </a:r>
            <a:r>
              <a:rPr lang="it-IT" dirty="0">
                <a:latin typeface="Arial"/>
                <a:cs typeface="Arial"/>
              </a:rPr>
              <a:t>: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Robust features.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Classification invariant for rotation, translation or scale.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Light invariant (if homogeneous).</a:t>
            </a:r>
          </a:p>
          <a:p>
            <a:pPr marL="380365" indent="-342900">
              <a:buFont typeface="Arial,Sans-Serif" charset="2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7465" indent="0">
              <a:buNone/>
            </a:pPr>
            <a:r>
              <a:rPr lang="it-IT" dirty="0">
                <a:latin typeface="Arial"/>
                <a:cs typeface="Arial"/>
              </a:rPr>
              <a:t>Cons:</a:t>
            </a: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Confusion</a:t>
            </a:r>
            <a:r>
              <a:rPr lang="it-IT" dirty="0">
                <a:latin typeface="Arial"/>
                <a:cs typeface="Arial"/>
              </a:rPr>
              <a:t> in </a:t>
            </a:r>
            <a:r>
              <a:rPr lang="it-IT" dirty="0" err="1">
                <a:latin typeface="Arial"/>
                <a:cs typeface="Arial"/>
              </a:rPr>
              <a:t>classifying</a:t>
            </a:r>
            <a:r>
              <a:rPr lang="it-IT" dirty="0">
                <a:latin typeface="Arial"/>
                <a:cs typeface="Arial"/>
              </a:rPr>
              <a:t> products with </a:t>
            </a:r>
            <a:r>
              <a:rPr lang="it-IT" dirty="0" err="1">
                <a:latin typeface="Arial"/>
                <a:cs typeface="Arial"/>
              </a:rPr>
              <a:t>similar</a:t>
            </a:r>
            <a:r>
              <a:rPr lang="it-IT" dirty="0">
                <a:latin typeface="Arial"/>
                <a:cs typeface="Arial"/>
              </a:rPr>
              <a:t> colors.</a:t>
            </a:r>
            <a:endParaRPr lang="en-US" dirty="0">
              <a:latin typeface="Arial"/>
              <a:cs typeface="Arial"/>
            </a:endParaRPr>
          </a:p>
          <a:p>
            <a:pPr marL="94615" indent="0">
              <a:lnSpc>
                <a:spcPct val="60000"/>
              </a:lnSpc>
              <a:buNone/>
            </a:pPr>
            <a:endParaRPr lang="it-IT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Unknown</a:t>
            </a:r>
            <a:r>
              <a:rPr lang="it-IT" dirty="0">
                <a:latin typeface="Arial"/>
                <a:cs typeface="Arial"/>
              </a:rPr>
              <a:t> class </a:t>
            </a:r>
            <a:r>
              <a:rPr lang="it-IT" dirty="0" err="1">
                <a:latin typeface="Arial"/>
                <a:cs typeface="Arial"/>
              </a:rPr>
              <a:t>often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fails</a:t>
            </a:r>
            <a:r>
              <a:rPr lang="it-IT" dirty="0">
                <a:latin typeface="Arial"/>
                <a:cs typeface="Arial"/>
              </a:rPr>
              <a:t> (</a:t>
            </a:r>
            <a:r>
              <a:rPr lang="it-IT" dirty="0" err="1">
                <a:latin typeface="Arial"/>
                <a:cs typeface="Arial"/>
              </a:rPr>
              <a:t>we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could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imposed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different</a:t>
            </a:r>
            <a:r>
              <a:rPr lang="it-IT" dirty="0">
                <a:latin typeface="Arial"/>
                <a:cs typeface="Arial"/>
              </a:rPr>
              <a:t> weight on </a:t>
            </a:r>
            <a:r>
              <a:rPr lang="it-IT" dirty="0" err="1">
                <a:latin typeface="Arial"/>
                <a:cs typeface="Arial"/>
              </a:rPr>
              <a:t>each</a:t>
            </a:r>
            <a:r>
              <a:rPr lang="it-IT" dirty="0">
                <a:latin typeface="Arial"/>
                <a:cs typeface="Arial"/>
              </a:rPr>
              <a:t> feature </a:t>
            </a:r>
            <a:r>
              <a:rPr lang="it-IT" dirty="0" err="1">
                <a:latin typeface="Arial"/>
                <a:cs typeface="Arial"/>
              </a:rPr>
              <a:t>vector</a:t>
            </a:r>
            <a:r>
              <a:rPr lang="it-IT" dirty="0">
                <a:latin typeface="Arial"/>
                <a:cs typeface="Arial"/>
              </a:rPr>
              <a:t> </a:t>
            </a:r>
            <a:br>
              <a:rPr lang="it-IT" dirty="0">
                <a:latin typeface="Arial"/>
                <a:cs typeface="Arial"/>
              </a:rPr>
            </a:br>
            <a:br>
              <a:rPr lang="it-IT" dirty="0">
                <a:latin typeface="Arial"/>
                <a:cs typeface="Arial"/>
              </a:rPr>
            </a:br>
            <a:r>
              <a:rPr lang="it-IT" dirty="0">
                <a:latin typeface="Arial"/>
                <a:cs typeface="Arial"/>
              </a:rPr>
              <a:t>or </a:t>
            </a:r>
            <a:r>
              <a:rPr lang="it-IT" dirty="0" err="1">
                <a:latin typeface="Arial"/>
                <a:cs typeface="Arial"/>
              </a:rPr>
              <a:t>using</a:t>
            </a:r>
            <a:r>
              <a:rPr lang="it-IT" dirty="0">
                <a:latin typeface="Arial"/>
                <a:cs typeface="Arial"/>
              </a:rPr>
              <a:t> a </a:t>
            </a:r>
            <a:r>
              <a:rPr lang="it-IT" dirty="0" err="1">
                <a:latin typeface="Arial"/>
                <a:cs typeface="Arial"/>
              </a:rPr>
              <a:t>threshold</a:t>
            </a:r>
            <a:r>
              <a:rPr lang="it-IT" dirty="0">
                <a:latin typeface="Arial"/>
                <a:cs typeface="Arial"/>
              </a:rPr>
              <a:t> on the </a:t>
            </a:r>
            <a:r>
              <a:rPr lang="it-IT" dirty="0" err="1">
                <a:latin typeface="Arial"/>
                <a:cs typeface="Arial"/>
              </a:rPr>
              <a:t>euclidean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distance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during</a:t>
            </a:r>
            <a:r>
              <a:rPr lang="it-IT" dirty="0">
                <a:latin typeface="Arial"/>
                <a:cs typeface="Arial"/>
              </a:rPr>
              <a:t> KNN).</a:t>
            </a: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endParaRPr lang="it-IT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homogeneus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illumination</a:t>
            </a:r>
            <a:r>
              <a:rPr lang="it-IT" dirty="0">
                <a:latin typeface="Arial"/>
                <a:cs typeface="Arial"/>
              </a:rPr>
              <a:t> can </a:t>
            </a:r>
            <a:r>
              <a:rPr lang="it-IT" dirty="0" err="1">
                <a:latin typeface="Arial"/>
                <a:cs typeface="Arial"/>
              </a:rPr>
              <a:t>causes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issues</a:t>
            </a:r>
            <a:r>
              <a:rPr lang="it-IT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endParaRPr lang="it-IT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>
                <a:latin typeface="Arial"/>
                <a:cs typeface="Arial"/>
              </a:rPr>
              <a:t>Because of the presence of standing objects, products with similar shapes and colors are often </a:t>
            </a:r>
          </a:p>
          <a:p>
            <a:pPr marL="94615" indent="0">
              <a:lnSpc>
                <a:spcPct val="60000"/>
              </a:lnSpc>
              <a:buNone/>
            </a:pPr>
            <a:r>
              <a:rPr lang="it-IT">
                <a:latin typeface="Arial"/>
                <a:cs typeface="Arial"/>
              </a:rPr>
              <a:t>     misclassified.</a:t>
            </a:r>
          </a:p>
          <a:p>
            <a:pPr marL="719455" lvl="1" indent="-269875"/>
            <a:endParaRPr lang="it-IT">
              <a:latin typeface="Arial"/>
              <a:cs typeface="Arial"/>
            </a:endParaRPr>
          </a:p>
          <a:p>
            <a:pPr marL="719455" lvl="1" indent="-269875"/>
            <a:endParaRPr lang="it-IT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3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31FE-6F7B-427D-AEF4-0B2B3F18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sto MT"/>
                <a:cs typeface="Arial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E39B-0B16-40ED-BB14-9D4A50D39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17" y="1720159"/>
            <a:ext cx="7871118" cy="4058751"/>
          </a:xfrm>
        </p:spPr>
        <p:txBody>
          <a:bodyPr/>
          <a:lstStyle/>
          <a:p>
            <a:pPr marL="37465" indent="0">
              <a:buNone/>
            </a:pPr>
            <a:endParaRPr lang="en-US" dirty="0">
              <a:latin typeface="Arial"/>
              <a:cs typeface="Arial"/>
            </a:endParaRP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Delete shadows using color space different from RGB (like channel H/S in HSV color space)</a:t>
            </a: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Improve unknown class</a:t>
            </a: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Automatically find paper borders and crop image by selecting strong magnitude edges.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If an object is standing on the paper border the edge of the paper is cut.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That could be easily adjusted by using a Hough transform (</a:t>
            </a:r>
            <a:r>
              <a:rPr lang="en-US" dirty="0" err="1">
                <a:latin typeface="Arial"/>
                <a:cs typeface="Arial"/>
              </a:rPr>
              <a:t>edge_linking</a:t>
            </a:r>
            <a:r>
              <a:rPr lang="en-US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5421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271EF-23F6-45F4-95D1-DD207B8F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3350"/>
            <a:ext cx="10353762" cy="970450"/>
          </a:xfrm>
        </p:spPr>
        <p:txBody>
          <a:bodyPr/>
          <a:lstStyle/>
          <a:p>
            <a:r>
              <a:rPr lang="it-IT"/>
              <a:t>Objects to </a:t>
            </a:r>
            <a:r>
              <a:rPr lang="it-IT" err="1"/>
              <a:t>recognize</a:t>
            </a:r>
            <a:r>
              <a:rPr lang="it-IT"/>
              <a:t> /1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C8E988-D680-4E5B-9036-B0824C359C70}"/>
              </a:ext>
            </a:extLst>
          </p:cNvPr>
          <p:cNvSpPr txBox="1"/>
          <p:nvPr/>
        </p:nvSpPr>
        <p:spPr>
          <a:xfrm>
            <a:off x="1273834" y="3346998"/>
            <a:ext cx="13280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Algida</a:t>
            </a: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7A4BE868-0895-4807-9E63-65EE4190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04" y="1483056"/>
            <a:ext cx="1790701" cy="1645169"/>
          </a:xfrm>
          <a:prstGeom prst="rect">
            <a:avLst/>
          </a:prstGeom>
        </p:spPr>
      </p:pic>
      <p:pic>
        <p:nvPicPr>
          <p:cNvPr id="8" name="Immagine 8" descr="Immagine che contiene tazza, cibo, bottiglia, tavolo&#10;&#10;Descrizione generata con affidabilità molto elevata">
            <a:extLst>
              <a:ext uri="{FF2B5EF4-FFF2-40B4-BE49-F238E27FC236}">
                <a16:creationId xmlns:a16="http://schemas.microsoft.com/office/drawing/2014/main" id="{D68453D5-A6B1-4506-8FBA-2D5621DE7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2" r="13969" b="-538"/>
          <a:stretch/>
        </p:blipFill>
        <p:spPr>
          <a:xfrm>
            <a:off x="4348091" y="1173655"/>
            <a:ext cx="780501" cy="2249047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C7CEB353-52B8-48B8-837B-084742C40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87" y="1488993"/>
            <a:ext cx="1978479" cy="978354"/>
          </a:xfrm>
          <a:prstGeom prst="rect">
            <a:avLst/>
          </a:prstGeom>
        </p:spPr>
      </p:pic>
      <p:pic>
        <p:nvPicPr>
          <p:cNvPr id="10" name="Immagine 10" descr="Immagine che contiene bottiglia, cielo, bevanda, cibo&#10;&#10;Descrizione generata con affidabilità molto elevata">
            <a:extLst>
              <a:ext uri="{FF2B5EF4-FFF2-40B4-BE49-F238E27FC236}">
                <a16:creationId xmlns:a16="http://schemas.microsoft.com/office/drawing/2014/main" id="{DB7954E1-487C-4C50-BDAA-F926EBAF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694" y="1096888"/>
            <a:ext cx="983099" cy="2536372"/>
          </a:xfrm>
          <a:prstGeom prst="rect">
            <a:avLst/>
          </a:prstGeom>
        </p:spPr>
      </p:pic>
      <p:pic>
        <p:nvPicPr>
          <p:cNvPr id="12" name="Immagine 12" descr="Immagine che contiene interni, tavolo, sedendo&#10;&#10;Descrizione generata con affidabilità elevata">
            <a:extLst>
              <a:ext uri="{FF2B5EF4-FFF2-40B4-BE49-F238E27FC236}">
                <a16:creationId xmlns:a16="http://schemas.microsoft.com/office/drawing/2014/main" id="{D310B52B-0DDD-4017-A1F7-D15BA33D8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85" y="4319446"/>
            <a:ext cx="1841047" cy="1630136"/>
          </a:xfrm>
          <a:prstGeom prst="rect">
            <a:avLst/>
          </a:prstGeom>
        </p:spPr>
      </p:pic>
      <p:pic>
        <p:nvPicPr>
          <p:cNvPr id="16" name="Immagine 16" descr="Immagine che contiene agrume, frutta&#10;&#10;Descrizione generata con affidabilità elevata">
            <a:extLst>
              <a:ext uri="{FF2B5EF4-FFF2-40B4-BE49-F238E27FC236}">
                <a16:creationId xmlns:a16="http://schemas.microsoft.com/office/drawing/2014/main" id="{F482070A-E6DD-4823-874A-CD55EF5F7A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642" t="-8588" r="-8025" b="-8894"/>
          <a:stretch/>
        </p:blipFill>
        <p:spPr>
          <a:xfrm>
            <a:off x="6747063" y="4659864"/>
            <a:ext cx="1077912" cy="951167"/>
          </a:xfrm>
          <a:prstGeom prst="rect">
            <a:avLst/>
          </a:prstGeom>
        </p:spPr>
      </p:pic>
      <p:pic>
        <p:nvPicPr>
          <p:cNvPr id="18" name="Immagine 18" descr="Immagine che contiene frutta, sedendo, agrume&#10;&#10;Descrizione generata con affidabilità molto elevata">
            <a:extLst>
              <a:ext uri="{FF2B5EF4-FFF2-40B4-BE49-F238E27FC236}">
                <a16:creationId xmlns:a16="http://schemas.microsoft.com/office/drawing/2014/main" id="{98AF2F1D-AB11-4F1B-9291-C3A97F75D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38" y="4658264"/>
            <a:ext cx="962025" cy="952500"/>
          </a:xfrm>
          <a:prstGeom prst="rect">
            <a:avLst/>
          </a:prstGeom>
        </p:spPr>
      </p:pic>
      <p:pic>
        <p:nvPicPr>
          <p:cNvPr id="20" name="Immagine 20" descr="Immagine che contiene mela, frutta, verde, sedendo&#10;&#10;Descrizione generata con affidabilità molto elevata">
            <a:extLst>
              <a:ext uri="{FF2B5EF4-FFF2-40B4-BE49-F238E27FC236}">
                <a16:creationId xmlns:a16="http://schemas.microsoft.com/office/drawing/2014/main" id="{790DA0A2-6C39-4C9B-BA41-A62E059AA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847" y="4617854"/>
            <a:ext cx="979715" cy="1015093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07D071E5-4199-4A45-8B39-7637957EB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263" y="4058254"/>
            <a:ext cx="1540329" cy="2050596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FDA182A-1844-4184-BCD2-D42E4EBF82F0}"/>
              </a:ext>
            </a:extLst>
          </p:cNvPr>
          <p:cNvSpPr txBox="1"/>
          <p:nvPr/>
        </p:nvSpPr>
        <p:spPr>
          <a:xfrm>
            <a:off x="3401684" y="350232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Aranciata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0CD06BE-951F-404C-B5C5-6CDE1DBE42CE}"/>
              </a:ext>
            </a:extLst>
          </p:cNvPr>
          <p:cNvSpPr txBox="1"/>
          <p:nvPr/>
        </p:nvSpPr>
        <p:spPr>
          <a:xfrm>
            <a:off x="6261878" y="275380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Cioccolato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8DE8FEC-6DA6-4258-B148-36E4D50D0164}"/>
              </a:ext>
            </a:extLst>
          </p:cNvPr>
          <p:cNvSpPr txBox="1"/>
          <p:nvPr/>
        </p:nvSpPr>
        <p:spPr>
          <a:xfrm>
            <a:off x="9165207" y="37018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Cocacola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3973BE2-078B-4891-9918-0A248146B6AB}"/>
              </a:ext>
            </a:extLst>
          </p:cNvPr>
          <p:cNvSpPr txBox="1"/>
          <p:nvPr/>
        </p:nvSpPr>
        <p:spPr>
          <a:xfrm>
            <a:off x="394119" y="61163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Ghiaccioli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E46D149-92E9-44A5-82A0-3FD38AF10676}"/>
              </a:ext>
            </a:extLst>
          </p:cNvPr>
          <p:cNvSpPr txBox="1"/>
          <p:nvPr/>
        </p:nvSpPr>
        <p:spPr>
          <a:xfrm>
            <a:off x="3757522" y="635982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Integrale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51722F0-5540-412B-BAB3-B9C25E4B6D08}"/>
              </a:ext>
            </a:extLst>
          </p:cNvPr>
          <p:cNvSpPr txBox="1"/>
          <p:nvPr/>
        </p:nvSpPr>
        <p:spPr>
          <a:xfrm>
            <a:off x="5914631" y="58066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Limone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16737D-3EE7-4AE7-B404-70B7FF3DCA5F}"/>
              </a:ext>
            </a:extLst>
          </p:cNvPr>
          <p:cNvSpPr txBox="1"/>
          <p:nvPr/>
        </p:nvSpPr>
        <p:spPr>
          <a:xfrm>
            <a:off x="7749943" y="580572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Mandarino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03256D2-6455-4DE8-904B-8E6C21F904AA}"/>
              </a:ext>
            </a:extLst>
          </p:cNvPr>
          <p:cNvSpPr txBox="1"/>
          <p:nvPr/>
        </p:nvSpPr>
        <p:spPr>
          <a:xfrm>
            <a:off x="9462638" y="57676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Mela</a:t>
            </a:r>
          </a:p>
        </p:txBody>
      </p:sp>
    </p:spTree>
    <p:extLst>
      <p:ext uri="{BB962C8B-B14F-4D97-AF65-F5344CB8AC3E}">
        <p14:creationId xmlns:p14="http://schemas.microsoft.com/office/powerpoint/2010/main" val="874759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</a:t>
            </a:r>
            <a:r>
              <a:rPr lang="en-US"/>
              <a:t>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>
                <a:latin typeface="arial"/>
                <a:cs typeface="Arial"/>
              </a:rPr>
              <a:t>Sorrentino Alessandro (95%):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Dataset creation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Main classification algorithm logic &amp; pipeline (all scripts inside project)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Segmentation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Feature extraction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err="1">
                <a:latin typeface="arial"/>
                <a:cs typeface="Arial"/>
              </a:rPr>
              <a:t>Classificator</a:t>
            </a:r>
            <a:r>
              <a:rPr lang="en-US" sz="2200">
                <a:latin typeface="arial"/>
                <a:cs typeface="Arial"/>
              </a:rPr>
              <a:t> trainer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Other project utility scripts (all utility scripts including </a:t>
            </a:r>
            <a:r>
              <a:rPr lang="en-US" sz="2200" err="1">
                <a:latin typeface="arial"/>
                <a:cs typeface="Arial"/>
              </a:rPr>
              <a:t>white_balancing</a:t>
            </a:r>
            <a:r>
              <a:rPr lang="en-US" sz="2200">
                <a:latin typeface="arial"/>
                <a:cs typeface="Arial"/>
              </a:rPr>
              <a:t>)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Documentation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77952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 dirty="0" err="1">
                <a:latin typeface="arial"/>
                <a:cs typeface="Arial"/>
              </a:rPr>
              <a:t>Zuccarella</a:t>
            </a:r>
            <a:r>
              <a:rPr lang="en-US" sz="2200" dirty="0">
                <a:latin typeface="arial"/>
                <a:cs typeface="Arial"/>
              </a:rPr>
              <a:t> Stefano (90%):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Dataset creation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Watershed algorithm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Color balancing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 err="1">
                <a:latin typeface="arial"/>
                <a:cs typeface="Arial"/>
              </a:rPr>
              <a:t>Classificator</a:t>
            </a:r>
            <a:r>
              <a:rPr lang="en-US" sz="2200" dirty="0">
                <a:latin typeface="arial"/>
                <a:cs typeface="Arial"/>
              </a:rPr>
              <a:t> trainer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Feature extraction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Documentation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3091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 dirty="0">
                <a:latin typeface="arial"/>
                <a:cs typeface="Arial"/>
              </a:rPr>
              <a:t>Ratti Burt (80%):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Dataset creation</a:t>
            </a:r>
            <a:endParaRPr lang="en-US" sz="2200" dirty="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Performance analysis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 err="1">
                <a:latin typeface="arial"/>
                <a:cs typeface="arial"/>
              </a:rPr>
              <a:t>Classificator</a:t>
            </a:r>
            <a:r>
              <a:rPr lang="en-US" sz="2200" dirty="0">
                <a:latin typeface="arial"/>
                <a:cs typeface="arial"/>
              </a:rPr>
              <a:t> trainer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Other project utility scripts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77151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2F45-F41B-4B77-BDF5-1629428A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sto MT"/>
                <a:cs typeface="Arial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CDCD-744E-4C51-9BA5-463D1E8C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>
              <a:buFont typeface="Arial,Sans-Serif" charset="2"/>
              <a:buChar char="•"/>
            </a:pPr>
            <a:r>
              <a:rPr lang="en-US" sz="2400">
                <a:latin typeface="Arial"/>
                <a:cs typeface="Arial"/>
              </a:rPr>
              <a:t>Lesson slides</a:t>
            </a:r>
          </a:p>
          <a:p>
            <a:pPr indent="-305435">
              <a:buFont typeface="Arial,Sans-Serif" charset="2"/>
              <a:buChar char="•"/>
            </a:pPr>
            <a:r>
              <a:rPr lang="en-US" sz="2400">
                <a:latin typeface="Arial"/>
                <a:cs typeface="Arial"/>
              </a:rPr>
              <a:t>Digital Image Processing, 4Th Edition, Rafael C. Gonzalez</a:t>
            </a:r>
          </a:p>
          <a:p>
            <a:pPr indent="-305435">
              <a:buFont typeface="Arial" charset="2"/>
              <a:buChar char="•"/>
            </a:pPr>
            <a:r>
              <a:rPr lang="en-US" sz="2400">
                <a:latin typeface="Arial"/>
                <a:cs typeface="Arial"/>
              </a:rPr>
              <a:t>CEDD paper: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  <a:hlinkClick r:id="rId2"/>
              </a:rPr>
              <a:t>https://pdfs.semanticscholar.org/1af5/293e7e270d35be5eca28cd904d1e8fc9219c.pdf</a:t>
            </a:r>
            <a:endParaRPr lang="en-US" sz="2400">
              <a:latin typeface="Arial"/>
              <a:cs typeface="Arial"/>
            </a:endParaRPr>
          </a:p>
          <a:p>
            <a:pPr indent="-305435">
              <a:buFont typeface="Arial" charset="2"/>
              <a:buChar char="•"/>
            </a:pPr>
            <a:r>
              <a:rPr lang="en-US" sz="2400">
                <a:latin typeface="Arial"/>
                <a:cs typeface="Arial"/>
              </a:rPr>
              <a:t>Watershed based algorithm: 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solidFill>
                  <a:srgbClr val="00B0F0"/>
                </a:solidFill>
                <a:latin typeface="Arial"/>
                <a:cs typeface="Arial"/>
                <a:hlinkClick r:id="rId3"/>
              </a:rPr>
              <a:t>https://blogs.mathworks.com/steve/2013/11/19/watershed-transform-question-from-tech-support/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  <a:p>
            <a:pPr indent="-305435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Various </a:t>
            </a:r>
            <a:r>
              <a:rPr lang="en-US" sz="2400" err="1">
                <a:solidFill>
                  <a:schemeClr val="tx1"/>
                </a:solidFill>
                <a:latin typeface="Arial"/>
                <a:cs typeface="Arial"/>
              </a:rPr>
              <a:t>Matlab</a:t>
            </a: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 documentations</a:t>
            </a:r>
          </a:p>
          <a:p>
            <a:pPr indent="-305435">
              <a:buFont typeface="Arial" charset="2"/>
              <a:buChar char="•"/>
            </a:pPr>
            <a:endParaRPr lang="en-US">
              <a:solidFill>
                <a:srgbClr val="00B0F0"/>
              </a:solidFill>
              <a:latin typeface="aria"/>
              <a:cs typeface="arial"/>
            </a:endParaRPr>
          </a:p>
          <a:p>
            <a:pPr indent="-305435">
              <a:buFont typeface="Arial" charset="2"/>
              <a:buChar char="•"/>
            </a:pPr>
            <a:endParaRPr lang="en-US">
              <a:latin typeface="aria"/>
              <a:cs typeface="arial"/>
            </a:endParaRPr>
          </a:p>
          <a:p>
            <a:pPr indent="-305435">
              <a:buFont typeface="Arial" charset="2"/>
              <a:buChar char="•"/>
            </a:pPr>
            <a:endParaRPr lang="en-US">
              <a:latin typeface="aria"/>
              <a:cs typeface="arial"/>
            </a:endParaRPr>
          </a:p>
          <a:p>
            <a:pPr indent="-305435"/>
            <a:endParaRPr lang="en-US">
              <a:latin typeface="ari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7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271EF-23F6-45F4-95D1-DD207B8F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54"/>
            <a:ext cx="10353762" cy="970450"/>
          </a:xfrm>
        </p:spPr>
        <p:txBody>
          <a:bodyPr/>
          <a:lstStyle/>
          <a:p>
            <a:r>
              <a:rPr lang="it-IT"/>
              <a:t>Objects to </a:t>
            </a:r>
            <a:r>
              <a:rPr lang="it-IT" err="1"/>
              <a:t>recognize</a:t>
            </a:r>
            <a:r>
              <a:rPr lang="it-IT"/>
              <a:t> / 2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899D2E8-AF09-464C-B732-F8133F0E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1393059"/>
            <a:ext cx="2398143" cy="1081392"/>
          </a:xfrm>
          <a:prstGeom prst="rect">
            <a:avLst/>
          </a:prstGeom>
        </p:spPr>
      </p:pic>
      <p:pic>
        <p:nvPicPr>
          <p:cNvPr id="5" name="Immagine 6" descr="Immagine che contiene cibo, bottiglia, salsa, cielo&#10;&#10;Descrizione generata con affidabilità molto elevata">
            <a:extLst>
              <a:ext uri="{FF2B5EF4-FFF2-40B4-BE49-F238E27FC236}">
                <a16:creationId xmlns:a16="http://schemas.microsoft.com/office/drawing/2014/main" id="{3B3AE59B-0F29-49F2-98CC-7C4AAF57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16" y="3951167"/>
            <a:ext cx="854555" cy="2032419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0675151E-CF30-4955-AA6C-C9C6F795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25" y="1158275"/>
            <a:ext cx="1354348" cy="1752241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EB1BD594-6C56-40DB-A095-46CFED0E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363" y="4023594"/>
            <a:ext cx="1452293" cy="2045719"/>
          </a:xfrm>
          <a:prstGeom prst="rect">
            <a:avLst/>
          </a:prstGeom>
        </p:spPr>
      </p:pic>
      <p:pic>
        <p:nvPicPr>
          <p:cNvPr id="12" name="Immagine 12" descr="Immagine che contiene interni, bottiglia&#10;&#10;Descrizione generata con affidabilità elevata">
            <a:extLst>
              <a:ext uri="{FF2B5EF4-FFF2-40B4-BE49-F238E27FC236}">
                <a16:creationId xmlns:a16="http://schemas.microsoft.com/office/drawing/2014/main" id="{D2890BFB-0420-4B52-8D51-16219B95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78" y="3565226"/>
            <a:ext cx="911705" cy="2531134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26287111-0E8E-40C3-BD9D-38C1E2808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26" y="1323706"/>
            <a:ext cx="1847850" cy="1076325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D84C05EE-52FC-4A7D-B64E-94E73ACC8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5821" y="1242654"/>
            <a:ext cx="1865642" cy="1094657"/>
          </a:xfrm>
          <a:prstGeom prst="rect">
            <a:avLst/>
          </a:prstGeom>
        </p:spPr>
      </p:pic>
      <p:pic>
        <p:nvPicPr>
          <p:cNvPr id="20" name="Immagine 20" descr="Immagine che contiene bottiglia, cielo, cibo, tavolo&#10;&#10;Descrizione generata con affidabilità molto elevata">
            <a:extLst>
              <a:ext uri="{FF2B5EF4-FFF2-40B4-BE49-F238E27FC236}">
                <a16:creationId xmlns:a16="http://schemas.microsoft.com/office/drawing/2014/main" id="{1EE566B6-DA92-4CF9-8D3D-94BEA1278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09" y="3734250"/>
            <a:ext cx="749061" cy="23799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C8805AD-B291-48F5-8FFE-5B9B94DC4144}"/>
              </a:ext>
            </a:extLst>
          </p:cNvPr>
          <p:cNvSpPr txBox="1"/>
          <p:nvPr/>
        </p:nvSpPr>
        <p:spPr>
          <a:xfrm>
            <a:off x="914400" y="271157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Milka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335E3F9-E945-4AEA-A851-9F9816CA92FD}"/>
              </a:ext>
            </a:extLst>
          </p:cNvPr>
          <p:cNvSpPr txBox="1"/>
          <p:nvPr/>
        </p:nvSpPr>
        <p:spPr>
          <a:xfrm>
            <a:off x="3645200" y="307010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Pasta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9280F51-D515-4E3B-B35F-BFE9E251C7D6}"/>
              </a:ext>
            </a:extLst>
          </p:cNvPr>
          <p:cNvSpPr txBox="1"/>
          <p:nvPr/>
        </p:nvSpPr>
        <p:spPr>
          <a:xfrm>
            <a:off x="6404754" y="25803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Viviverde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E6D980-59B1-427F-B444-A91691931D57}"/>
              </a:ext>
            </a:extLst>
          </p:cNvPr>
          <p:cNvSpPr txBox="1"/>
          <p:nvPr/>
        </p:nvSpPr>
        <p:spPr>
          <a:xfrm>
            <a:off x="9394346" y="263698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Yomo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0DD0592-9470-40F7-90FD-5224072C2168}"/>
              </a:ext>
            </a:extLst>
          </p:cNvPr>
          <p:cNvSpPr txBox="1"/>
          <p:nvPr/>
        </p:nvSpPr>
        <p:spPr>
          <a:xfrm>
            <a:off x="637636" y="62160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Sprite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F5A63C5-8BC2-4C19-8691-D494B297AE9A}"/>
              </a:ext>
            </a:extLst>
          </p:cNvPr>
          <p:cNvSpPr txBox="1"/>
          <p:nvPr/>
        </p:nvSpPr>
        <p:spPr>
          <a:xfrm>
            <a:off x="3742247" y="62151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The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A395AC6-22EC-4FDE-855F-9FFF7E3287F0}"/>
              </a:ext>
            </a:extLst>
          </p:cNvPr>
          <p:cNvSpPr txBox="1"/>
          <p:nvPr/>
        </p:nvSpPr>
        <p:spPr>
          <a:xfrm>
            <a:off x="6516178" y="611361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Passata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5425BA2-61ED-46CA-858D-BD62540C0847}"/>
              </a:ext>
            </a:extLst>
          </p:cNvPr>
          <p:cNvSpPr txBox="1"/>
          <p:nvPr/>
        </p:nvSpPr>
        <p:spPr>
          <a:xfrm>
            <a:off x="9361997" y="621335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Rummo</a:t>
            </a:r>
          </a:p>
        </p:txBody>
      </p:sp>
    </p:spTree>
    <p:extLst>
      <p:ext uri="{BB962C8B-B14F-4D97-AF65-F5344CB8AC3E}">
        <p14:creationId xmlns:p14="http://schemas.microsoft.com/office/powerpoint/2010/main" val="10135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7E3AF4-3AFA-48F0-A264-8FC6F0412536}"/>
              </a:ext>
            </a:extLst>
          </p:cNvPr>
          <p:cNvSpPr txBox="1"/>
          <p:nvPr/>
        </p:nvSpPr>
        <p:spPr>
          <a:xfrm>
            <a:off x="1005840" y="396240"/>
            <a:ext cx="999744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8F7AAE0-F697-43FB-8578-7A103E2B9F25}"/>
              </a:ext>
            </a:extLst>
          </p:cNvPr>
          <p:cNvSpPr txBox="1"/>
          <p:nvPr/>
        </p:nvSpPr>
        <p:spPr>
          <a:xfrm>
            <a:off x="0" y="396240"/>
            <a:ext cx="12192000" cy="7078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it-IT" sz="40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Generic</a:t>
            </a:r>
            <a:r>
              <a:rPr lang="it-IT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pipeline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-6085" y="1210569"/>
            <a:ext cx="12191780" cy="5211241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509901"/>
            <a:ext cx="10773626" cy="46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7EB773-6305-4D70-A1EA-A3F260F7F14E}"/>
              </a:ext>
            </a:extLst>
          </p:cNvPr>
          <p:cNvSpPr/>
          <p:nvPr/>
        </p:nvSpPr>
        <p:spPr>
          <a:xfrm>
            <a:off x="-6084" y="1099058"/>
            <a:ext cx="12191780" cy="800315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199C63-1FC7-4536-B7EE-91CD17D5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3349"/>
            <a:ext cx="10353762" cy="970450"/>
          </a:xfrm>
        </p:spPr>
        <p:txBody>
          <a:bodyPr/>
          <a:lstStyle/>
          <a:p>
            <a:r>
              <a:rPr lang="it-IT"/>
              <a:t>White Balancing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0F3F69E-559C-47E8-B1A3-982E296A1FCA}"/>
              </a:ext>
            </a:extLst>
          </p:cNvPr>
          <p:cNvSpPr txBox="1">
            <a:spLocks/>
          </p:cNvSpPr>
          <p:nvPr/>
        </p:nvSpPr>
        <p:spPr>
          <a:xfrm>
            <a:off x="-322444" y="5659796"/>
            <a:ext cx="12860800" cy="112226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>
                <a:effectLst/>
                <a:latin typeface="Arial"/>
                <a:cs typeface="Arial"/>
              </a:rPr>
              <a:t>White balancing </a:t>
            </a:r>
            <a:r>
              <a:rPr lang="it-IT" err="1">
                <a:effectLst/>
                <a:latin typeface="Arial"/>
                <a:cs typeface="Arial"/>
              </a:rPr>
              <a:t>example</a:t>
            </a:r>
            <a:r>
              <a:rPr lang="it-IT">
                <a:effectLst/>
                <a:latin typeface="Arial"/>
                <a:cs typeface="Arial"/>
              </a:rPr>
              <a:t> </a:t>
            </a:r>
            <a:r>
              <a:rPr lang="it-IT" err="1">
                <a:effectLst/>
                <a:latin typeface="Arial"/>
                <a:cs typeface="Arial"/>
              </a:rPr>
              <a:t>using</a:t>
            </a:r>
            <a:r>
              <a:rPr lang="it-IT">
                <a:effectLst/>
                <a:latin typeface="Arial"/>
                <a:cs typeface="Arial"/>
              </a:rPr>
              <a:t> </a:t>
            </a:r>
            <a:r>
              <a:rPr lang="it-IT" i="1">
                <a:effectLst/>
                <a:latin typeface="Arial"/>
                <a:cs typeface="Arial"/>
              </a:rPr>
              <a:t>"Gray world" </a:t>
            </a:r>
            <a:r>
              <a:rPr lang="it-IT" i="1" err="1">
                <a:effectLst/>
                <a:latin typeface="Arial"/>
                <a:cs typeface="Arial"/>
              </a:rPr>
              <a:t>algorithm</a:t>
            </a:r>
            <a:endParaRPr lang="it-IT" i="1">
              <a:latin typeface="Arial"/>
              <a:cs typeface="Arial"/>
            </a:endParaRPr>
          </a:p>
          <a:p>
            <a:pPr indent="-305435" algn="ctr">
              <a:buFont typeface="Arial" charset="2"/>
              <a:buChar char="•"/>
            </a:pPr>
            <a:r>
              <a:rPr lang="it-IT" err="1">
                <a:effectLst/>
                <a:latin typeface="Arial"/>
                <a:cs typeface="Arial"/>
              </a:rPr>
              <a:t>Rx</a:t>
            </a:r>
            <a:r>
              <a:rPr lang="it-IT">
                <a:effectLst/>
                <a:latin typeface="Arial"/>
                <a:cs typeface="Arial"/>
              </a:rPr>
              <a:t> = </a:t>
            </a:r>
            <a:r>
              <a:rPr lang="it-IT" err="1">
                <a:effectLst/>
                <a:latin typeface="Arial"/>
                <a:cs typeface="Arial"/>
              </a:rPr>
              <a:t>Kx</a:t>
            </a:r>
            <a:r>
              <a:rPr lang="it-IT">
                <a:effectLst/>
                <a:latin typeface="Arial"/>
                <a:cs typeface="Arial"/>
              </a:rPr>
              <a:t> * X, </a:t>
            </a:r>
            <a:r>
              <a:rPr lang="it-IT" err="1">
                <a:effectLst/>
                <a:latin typeface="Arial"/>
                <a:cs typeface="Arial"/>
              </a:rPr>
              <a:t>Kx</a:t>
            </a:r>
            <a:r>
              <a:rPr lang="it-IT">
                <a:effectLst/>
                <a:latin typeface="Arial"/>
                <a:cs typeface="Arial"/>
              </a:rPr>
              <a:t> = </a:t>
            </a:r>
            <a:r>
              <a:rPr lang="it-IT" err="1">
                <a:effectLst/>
                <a:latin typeface="Arial"/>
                <a:cs typeface="Arial"/>
              </a:rPr>
              <a:t>GrayX</a:t>
            </a:r>
            <a:r>
              <a:rPr lang="it-IT">
                <a:effectLst/>
                <a:latin typeface="Arial"/>
                <a:cs typeface="Arial"/>
              </a:rPr>
              <a:t>/</a:t>
            </a:r>
            <a:r>
              <a:rPr lang="it-IT" err="1">
                <a:effectLst/>
                <a:latin typeface="Arial"/>
                <a:cs typeface="Arial"/>
              </a:rPr>
              <a:t>Xaverage</a:t>
            </a:r>
            <a:r>
              <a:rPr lang="it-IT">
                <a:effectLst/>
                <a:latin typeface="Arial"/>
                <a:cs typeface="Arial"/>
              </a:rPr>
              <a:t>, </a:t>
            </a:r>
            <a:r>
              <a:rPr lang="it-IT" err="1">
                <a:effectLst/>
                <a:latin typeface="Arial"/>
                <a:cs typeface="Arial"/>
              </a:rPr>
              <a:t>GrayX</a:t>
            </a:r>
            <a:r>
              <a:rPr lang="it-IT">
                <a:effectLst/>
                <a:latin typeface="Arial"/>
                <a:cs typeface="Arial"/>
              </a:rPr>
              <a:t> = 128 (or 0.5) </a:t>
            </a:r>
            <a:r>
              <a:rPr lang="it-IT" sz="1200">
                <a:effectLst/>
                <a:latin typeface="Arial"/>
                <a:cs typeface="Arial"/>
              </a:rPr>
              <a:t>( X € {R, G, B} )</a:t>
            </a:r>
            <a:endParaRPr lang="it-IT" sz="1200">
              <a:latin typeface="Arial"/>
              <a:cs typeface="Arial"/>
            </a:endParaRPr>
          </a:p>
          <a:p>
            <a:pPr marL="37465" indent="0" algn="ctr">
              <a:buNone/>
            </a:pPr>
            <a:r>
              <a:rPr lang="it-IT" sz="1100">
                <a:latin typeface="Arial"/>
                <a:cs typeface="Arial"/>
              </a:rPr>
              <a:t>(Images </a:t>
            </a:r>
            <a:r>
              <a:rPr lang="it-IT" sz="1100" err="1">
                <a:latin typeface="Arial"/>
                <a:cs typeface="Arial"/>
              </a:rPr>
              <a:t>have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been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taken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using</a:t>
            </a:r>
            <a:r>
              <a:rPr lang="it-IT" sz="1100">
                <a:latin typeface="Arial"/>
                <a:cs typeface="Arial"/>
              </a:rPr>
              <a:t> flash in </a:t>
            </a:r>
            <a:r>
              <a:rPr lang="it-IT" sz="1100" err="1">
                <a:latin typeface="Arial"/>
                <a:cs typeface="Arial"/>
              </a:rPr>
              <a:t>order</a:t>
            </a:r>
            <a:r>
              <a:rPr lang="it-IT" sz="1100">
                <a:latin typeface="Arial"/>
                <a:cs typeface="Arial"/>
              </a:rPr>
              <a:t> to reduce the </a:t>
            </a:r>
            <a:r>
              <a:rPr lang="it-IT" sz="1100" err="1">
                <a:latin typeface="Arial"/>
                <a:cs typeface="Arial"/>
              </a:rPr>
              <a:t>presence</a:t>
            </a:r>
            <a:r>
              <a:rPr lang="it-IT" sz="1100">
                <a:latin typeface="Arial"/>
                <a:cs typeface="Arial"/>
              </a:rPr>
              <a:t> of </a:t>
            </a:r>
            <a:r>
              <a:rPr lang="it-IT" sz="1100" err="1">
                <a:latin typeface="Arial"/>
                <a:cs typeface="Arial"/>
              </a:rPr>
              <a:t>shadows</a:t>
            </a:r>
            <a:r>
              <a:rPr lang="it-IT" sz="1100">
                <a:latin typeface="Arial"/>
                <a:cs typeface="Arial"/>
              </a:rPr>
              <a:t> and to </a:t>
            </a:r>
            <a:r>
              <a:rPr lang="it-IT" sz="1100" err="1">
                <a:latin typeface="Arial"/>
                <a:cs typeface="Arial"/>
              </a:rPr>
              <a:t>uniform</a:t>
            </a:r>
            <a:r>
              <a:rPr lang="it-IT" sz="1100">
                <a:latin typeface="Arial"/>
                <a:cs typeface="Arial"/>
              </a:rPr>
              <a:t> the color. </a:t>
            </a:r>
            <a:r>
              <a:rPr lang="it-IT" sz="1100" err="1">
                <a:latin typeface="Arial"/>
                <a:cs typeface="Arial"/>
              </a:rPr>
              <a:t>This</a:t>
            </a:r>
            <a:r>
              <a:rPr lang="it-IT" sz="1100">
                <a:latin typeface="Arial"/>
                <a:cs typeface="Arial"/>
              </a:rPr>
              <a:t> image </a:t>
            </a:r>
            <a:r>
              <a:rPr lang="it-IT" sz="1100" err="1">
                <a:latin typeface="Arial"/>
                <a:cs typeface="Arial"/>
              </a:rPr>
              <a:t>has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been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taken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without</a:t>
            </a:r>
            <a:r>
              <a:rPr lang="it-IT" sz="1100">
                <a:latin typeface="Arial"/>
                <a:cs typeface="Arial"/>
              </a:rPr>
              <a:t> </a:t>
            </a:r>
            <a:r>
              <a:rPr lang="it-IT" sz="1100" err="1">
                <a:latin typeface="Arial"/>
                <a:cs typeface="Arial"/>
              </a:rPr>
              <a:t>it</a:t>
            </a:r>
            <a:r>
              <a:rPr lang="it-IT" sz="1100">
                <a:latin typeface="Arial"/>
                <a:cs typeface="Arial"/>
              </a:rPr>
              <a:t> to show the management for </a:t>
            </a:r>
            <a:r>
              <a:rPr lang="it-IT" sz="1100" err="1">
                <a:latin typeface="Arial"/>
                <a:cs typeface="Arial"/>
              </a:rPr>
              <a:t>photos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without</a:t>
            </a:r>
            <a:r>
              <a:rPr lang="it-IT" sz="1100">
                <a:latin typeface="Arial"/>
                <a:cs typeface="Arial"/>
              </a:rPr>
              <a:t> flash)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826ABC-69A4-440C-ABE7-46D0CCC5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51" y="1233092"/>
            <a:ext cx="8994078" cy="588011"/>
          </a:xfrm>
          <a:prstGeom prst="rect">
            <a:avLst/>
          </a:prstGeom>
        </p:spPr>
      </p:pic>
      <p:pic>
        <p:nvPicPr>
          <p:cNvPr id="12" name="Picture 13" descr="A bunch of items that are on a table&#10;&#10;Description generated with very high confidence">
            <a:extLst>
              <a:ext uri="{FF2B5EF4-FFF2-40B4-BE49-F238E27FC236}">
                <a16:creationId xmlns:a16="http://schemas.microsoft.com/office/drawing/2014/main" id="{A10053FA-253E-48D3-B0C6-11DFB0EDF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331" y="2074324"/>
            <a:ext cx="10483860" cy="35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03C1E8-2473-4628-96B0-70AC62A7CB10}"/>
              </a:ext>
            </a:extLst>
          </p:cNvPr>
          <p:cNvSpPr/>
          <p:nvPr/>
        </p:nvSpPr>
        <p:spPr>
          <a:xfrm>
            <a:off x="-6084" y="1173398"/>
            <a:ext cx="12191780" cy="4244802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3657B-EC77-4CE8-B88F-BECE2E2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8" y="194761"/>
            <a:ext cx="10353762" cy="970450"/>
          </a:xfrm>
        </p:spPr>
        <p:txBody>
          <a:bodyPr/>
          <a:lstStyle/>
          <a:p>
            <a:r>
              <a:rPr lang="en-US"/>
              <a:t>Segmentation pipeline</a:t>
            </a:r>
          </a:p>
        </p:txBody>
      </p:sp>
      <p:pic>
        <p:nvPicPr>
          <p:cNvPr id="4" name="Picture 4" descr="A picture containing device, text&#10;&#10;Description generated with high confidence">
            <a:extLst>
              <a:ext uri="{FF2B5EF4-FFF2-40B4-BE49-F238E27FC236}">
                <a16:creationId xmlns:a16="http://schemas.microsoft.com/office/drawing/2014/main" id="{13B81FEA-486A-4667-9D72-E999C286D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70" y="1347043"/>
            <a:ext cx="10759610" cy="3887903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1528DD0F-892C-46AF-855F-F1B392BFD95F}"/>
              </a:ext>
            </a:extLst>
          </p:cNvPr>
          <p:cNvSpPr txBox="1">
            <a:spLocks/>
          </p:cNvSpPr>
          <p:nvPr/>
        </p:nvSpPr>
        <p:spPr>
          <a:xfrm>
            <a:off x="1036353" y="5734137"/>
            <a:ext cx="2084641" cy="7815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Structuring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element</a:t>
            </a:r>
            <a:r>
              <a:rPr lang="it-IT" sz="1400" i="1">
                <a:latin typeface="Arial"/>
                <a:cs typeface="Arial"/>
              </a:rPr>
              <a:t> for </a:t>
            </a:r>
            <a:r>
              <a:rPr lang="it-IT" sz="1400" b="1" i="1" err="1">
                <a:solidFill>
                  <a:srgbClr val="00B0F0"/>
                </a:solidFill>
                <a:latin typeface="Arial"/>
                <a:cs typeface="Arial"/>
              </a:rPr>
              <a:t>morphology</a:t>
            </a:r>
            <a:r>
              <a:rPr lang="it-IT" sz="1400" i="1">
                <a:solidFill>
                  <a:srgbClr val="00B0F0"/>
                </a:solidFill>
                <a:latin typeface="Arial"/>
                <a:cs typeface="Arial"/>
              </a:rPr>
              <a:t> </a:t>
            </a:r>
            <a:r>
              <a:rPr lang="it-IT" sz="1400" i="1" err="1">
                <a:latin typeface="Arial"/>
                <a:cs typeface="Arial"/>
              </a:rPr>
              <a:t>is</a:t>
            </a:r>
            <a:r>
              <a:rPr lang="it-IT" sz="1400" i="1">
                <a:latin typeface="Arial"/>
                <a:cs typeface="Arial"/>
              </a:rPr>
              <a:t> a disk of size 3x3</a:t>
            </a:r>
          </a:p>
        </p:txBody>
      </p:sp>
      <p:pic>
        <p:nvPicPr>
          <p:cNvPr id="12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B04A2F8-6D22-4137-B482-0C10B406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5" y="5736837"/>
            <a:ext cx="805986" cy="786471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25280B2-BB76-430C-8A14-8FD7309F0ACD}"/>
              </a:ext>
            </a:extLst>
          </p:cNvPr>
          <p:cNvSpPr txBox="1">
            <a:spLocks/>
          </p:cNvSpPr>
          <p:nvPr/>
        </p:nvSpPr>
        <p:spPr>
          <a:xfrm>
            <a:off x="4350742" y="5758917"/>
            <a:ext cx="2605032" cy="7753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Structuring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element</a:t>
            </a:r>
            <a:r>
              <a:rPr lang="it-IT" sz="1400" i="1">
                <a:latin typeface="Arial"/>
                <a:cs typeface="Arial"/>
              </a:rPr>
              <a:t>  for </a:t>
            </a:r>
            <a:r>
              <a:rPr lang="it-IT" sz="1400" b="1" i="1">
                <a:solidFill>
                  <a:srgbClr val="00B0F0"/>
                </a:solidFill>
                <a:latin typeface="Arial"/>
                <a:cs typeface="Arial"/>
              </a:rPr>
              <a:t>background </a:t>
            </a:r>
            <a:r>
              <a:rPr lang="it-IT" sz="1400" b="1" i="1" err="1">
                <a:solidFill>
                  <a:srgbClr val="00B0F0"/>
                </a:solidFill>
                <a:latin typeface="Arial"/>
                <a:cs typeface="Arial"/>
              </a:rPr>
              <a:t>removal</a:t>
            </a:r>
            <a:r>
              <a:rPr lang="it-IT" sz="1400" b="1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lang="it-IT" sz="1400" i="1" err="1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it-IT" sz="1400" i="1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it-IT" sz="1400" i="1">
                <a:latin typeface="Arial"/>
                <a:cs typeface="Arial"/>
              </a:rPr>
              <a:t>a disk of size 60x60</a:t>
            </a:r>
          </a:p>
        </p:txBody>
      </p:sp>
      <p:pic>
        <p:nvPicPr>
          <p:cNvPr id="15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BFFB338-5AF3-4982-BBE1-BDADFEAB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77" y="5749226"/>
            <a:ext cx="805986" cy="786471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71048D92-C468-4020-B2A3-4875369AC9F8}"/>
              </a:ext>
            </a:extLst>
          </p:cNvPr>
          <p:cNvSpPr txBox="1">
            <a:spLocks/>
          </p:cNvSpPr>
          <p:nvPr/>
        </p:nvSpPr>
        <p:spPr>
          <a:xfrm>
            <a:off x="8259864" y="5486330"/>
            <a:ext cx="2295277" cy="3788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Other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parameters</a:t>
            </a:r>
            <a:r>
              <a:rPr lang="it-IT" sz="1400" i="1">
                <a:latin typeface="Arial"/>
                <a:cs typeface="Arial"/>
              </a:rPr>
              <a:t>: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FEC2D27-836C-42E7-A7F8-8185C25641F2}"/>
              </a:ext>
            </a:extLst>
          </p:cNvPr>
          <p:cNvSpPr txBox="1">
            <a:spLocks/>
          </p:cNvSpPr>
          <p:nvPr/>
        </p:nvSpPr>
        <p:spPr>
          <a:xfrm>
            <a:off x="6568594" y="5808476"/>
            <a:ext cx="5609667" cy="10107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>
                <a:latin typeface="Arial"/>
                <a:cs typeface="Arial"/>
              </a:rPr>
              <a:t>Gamma </a:t>
            </a:r>
            <a:r>
              <a:rPr lang="it-IT" sz="1400" i="1" err="1">
                <a:latin typeface="Arial"/>
                <a:cs typeface="Arial"/>
              </a:rPr>
              <a:t>correction</a:t>
            </a:r>
            <a:r>
              <a:rPr lang="it-IT" sz="1400" i="1">
                <a:latin typeface="Arial"/>
                <a:cs typeface="Arial"/>
              </a:rPr>
              <a:t>: gamma = 1, </a:t>
            </a:r>
            <a:r>
              <a:rPr lang="it-IT" sz="1400" i="1" err="1">
                <a:latin typeface="Arial"/>
                <a:cs typeface="Arial"/>
              </a:rPr>
              <a:t>low_in</a:t>
            </a:r>
            <a:r>
              <a:rPr lang="it-IT" sz="1400" i="1">
                <a:latin typeface="Arial"/>
                <a:cs typeface="Arial"/>
              </a:rPr>
              <a:t> &amp; </a:t>
            </a:r>
            <a:r>
              <a:rPr lang="it-IT" sz="1400" i="1" err="1">
                <a:latin typeface="Arial"/>
                <a:cs typeface="Arial"/>
              </a:rPr>
              <a:t>high_in</a:t>
            </a:r>
            <a:r>
              <a:rPr lang="it-IT" sz="1400" i="1">
                <a:latin typeface="Arial"/>
                <a:cs typeface="Arial"/>
              </a:rPr>
              <a:t> = 0, </a:t>
            </a:r>
            <a:endParaRPr lang="en-US"/>
          </a:p>
          <a:p>
            <a:pPr marL="36830" indent="0" algn="ctr">
              <a:buNone/>
            </a:pPr>
            <a:r>
              <a:rPr lang="it-IT" sz="1400" i="1">
                <a:latin typeface="Arial"/>
                <a:cs typeface="Arial"/>
              </a:rPr>
              <a:t>Opening for </a:t>
            </a:r>
            <a:r>
              <a:rPr lang="it-IT" sz="1400" i="1" err="1">
                <a:latin typeface="Arial"/>
                <a:cs typeface="Arial"/>
              </a:rPr>
              <a:t>imperfections</a:t>
            </a:r>
            <a:r>
              <a:rPr lang="it-IT" sz="1400" i="1">
                <a:latin typeface="Arial"/>
                <a:cs typeface="Arial"/>
              </a:rPr>
              <a:t>: 1000(</a:t>
            </a:r>
            <a:r>
              <a:rPr lang="it-IT" sz="1400" i="1" err="1">
                <a:latin typeface="Arial"/>
                <a:cs typeface="Arial"/>
              </a:rPr>
              <a:t>px</a:t>
            </a:r>
            <a:r>
              <a:rPr lang="it-IT" sz="1400" i="1">
                <a:latin typeface="Arial"/>
                <a:cs typeface="Arial"/>
              </a:rPr>
              <a:t>) (Area)</a:t>
            </a:r>
          </a:p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Canny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edge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magnitude</a:t>
            </a:r>
            <a:r>
              <a:rPr lang="it-IT" sz="1400" i="1">
                <a:latin typeface="Arial"/>
                <a:cs typeface="Arial"/>
              </a:rPr>
              <a:t>: 0.1</a:t>
            </a:r>
          </a:p>
          <a:p>
            <a:pPr marL="36830" indent="0">
              <a:buNone/>
            </a:pPr>
            <a:endParaRPr lang="it-IT" sz="1400" i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17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C5F1-A4CD-4DD5-8227-D338FCA7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206" y="-4232"/>
            <a:ext cx="3972014" cy="970450"/>
          </a:xfrm>
        </p:spPr>
        <p:txBody>
          <a:bodyPr/>
          <a:lstStyle/>
          <a:p>
            <a:r>
              <a:rPr lang="en-US"/>
              <a:t>Segmentation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843E1-E99E-4D38-9A44-FE09076FE10D}"/>
              </a:ext>
            </a:extLst>
          </p:cNvPr>
          <p:cNvSpPr/>
          <p:nvPr/>
        </p:nvSpPr>
        <p:spPr>
          <a:xfrm>
            <a:off x="8406892" y="-3675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22826F-1110-406A-8058-AC618802E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16" b="15436"/>
          <a:stretch/>
        </p:blipFill>
        <p:spPr>
          <a:xfrm>
            <a:off x="9040541" y="206917"/>
            <a:ext cx="1972537" cy="6670119"/>
          </a:xfrm>
          <a:prstGeom prst="rect">
            <a:avLst/>
          </a:prstGeom>
        </p:spPr>
      </p:pic>
      <p:pic>
        <p:nvPicPr>
          <p:cNvPr id="7" name="Immagine 8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D02FAE50-5048-417A-841B-03AAD50C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041602"/>
            <a:ext cx="7579784" cy="54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Ardesia</vt:lpstr>
      <vt:lpstr>Products classifier</vt:lpstr>
      <vt:lpstr>Objective</vt:lpstr>
      <vt:lpstr>Preconditions</vt:lpstr>
      <vt:lpstr>Objects to recognize /1</vt:lpstr>
      <vt:lpstr>Objects to recognize / 2</vt:lpstr>
      <vt:lpstr>PowerPoint Presentation</vt:lpstr>
      <vt:lpstr>White Balancing</vt:lpstr>
      <vt:lpstr>Segmentation pipeline</vt:lpstr>
      <vt:lpstr>Segmentation</vt:lpstr>
      <vt:lpstr>Segmentation</vt:lpstr>
      <vt:lpstr>Segmentation</vt:lpstr>
      <vt:lpstr>Segmentation</vt:lpstr>
      <vt:lpstr>Segmentation</vt:lpstr>
      <vt:lpstr>Watershed Transform</vt:lpstr>
      <vt:lpstr>Watershed Algorithm</vt:lpstr>
      <vt:lpstr>Watershed Algorithm</vt:lpstr>
      <vt:lpstr>Watershed transform </vt:lpstr>
      <vt:lpstr>Watershed transform </vt:lpstr>
      <vt:lpstr>Labelling connected components</vt:lpstr>
      <vt:lpstr>Extraction of ROI</vt:lpstr>
      <vt:lpstr>Bounding Boxes + Receipt</vt:lpstr>
      <vt:lpstr>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PowerPoint Presentation</vt:lpstr>
      <vt:lpstr>PowerPoint Presentation</vt:lpstr>
      <vt:lpstr>PowerPoint Presentation</vt:lpstr>
      <vt:lpstr>Performance</vt:lpstr>
      <vt:lpstr>PowerPoint Presentation</vt:lpstr>
      <vt:lpstr>PowerPoint Presentation</vt:lpstr>
      <vt:lpstr>Performance</vt:lpstr>
      <vt:lpstr>PowerPoint Presentation</vt:lpstr>
      <vt:lpstr>Algorithm considerations</vt:lpstr>
      <vt:lpstr>Future improvements</vt:lpstr>
      <vt:lpstr>Group involvement</vt:lpstr>
      <vt:lpstr>Group involvement</vt:lpstr>
      <vt:lpstr>Group involvement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classifier</dc:title>
  <dc:creator>Stefano Zuccarella</dc:creator>
  <cp:revision>613</cp:revision>
  <dcterms:created xsi:type="dcterms:W3CDTF">2019-01-29T10:47:50Z</dcterms:created>
  <dcterms:modified xsi:type="dcterms:W3CDTF">2019-02-02T02:10:33Z</dcterms:modified>
</cp:coreProperties>
</file>